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sldIdLst>
    <p:sldId id="600" r:id="rId2"/>
    <p:sldId id="601" r:id="rId3"/>
    <p:sldId id="609" r:id="rId4"/>
    <p:sldId id="543" r:id="rId5"/>
    <p:sldId id="544" r:id="rId6"/>
    <p:sldId id="603" r:id="rId7"/>
    <p:sldId id="548" r:id="rId8"/>
    <p:sldId id="549" r:id="rId9"/>
    <p:sldId id="550" r:id="rId10"/>
    <p:sldId id="551" r:id="rId11"/>
    <p:sldId id="552" r:id="rId12"/>
    <p:sldId id="553" r:id="rId13"/>
    <p:sldId id="554" r:id="rId14"/>
    <p:sldId id="555" r:id="rId15"/>
    <p:sldId id="545" r:id="rId16"/>
    <p:sldId id="546" r:id="rId17"/>
    <p:sldId id="556" r:id="rId18"/>
    <p:sldId id="557" r:id="rId19"/>
    <p:sldId id="558" r:id="rId20"/>
    <p:sldId id="559" r:id="rId21"/>
    <p:sldId id="560" r:id="rId22"/>
    <p:sldId id="561" r:id="rId23"/>
    <p:sldId id="562" r:id="rId24"/>
    <p:sldId id="563" r:id="rId25"/>
    <p:sldId id="610" r:id="rId26"/>
    <p:sldId id="612" r:id="rId27"/>
    <p:sldId id="565" r:id="rId28"/>
    <p:sldId id="272" r:id="rId29"/>
    <p:sldId id="607" r:id="rId30"/>
    <p:sldId id="54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08C4"/>
    <a:srgbClr val="000099"/>
    <a:srgbClr val="990000"/>
    <a:srgbClr val="FF0000"/>
    <a:srgbClr val="C6466B"/>
    <a:srgbClr val="FF99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9" autoAdjust="0"/>
    <p:restoredTop sz="85861" autoAdjust="0"/>
  </p:normalViewPr>
  <p:slideViewPr>
    <p:cSldViewPr>
      <p:cViewPr>
        <p:scale>
          <a:sx n="62" d="100"/>
          <a:sy n="62" d="100"/>
        </p:scale>
        <p:origin x="-136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76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4B0D32-027C-4C94-88A4-8B03982AFD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2038EA-23CA-4F04-89B1-EB838C623859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2800" b="1" dirty="0">
              <a:latin typeface="Preeti" pitchFamily="2" charset="0"/>
              <a:cs typeface="Kalimati" pitchFamily="2"/>
            </a:rPr>
            <a:t>खाद्यान्न बाली</a:t>
          </a:r>
          <a:endParaRPr lang="en-US" sz="2800" b="1" dirty="0">
            <a:latin typeface="Preeti" pitchFamily="2" charset="0"/>
            <a:cs typeface="Kalimati" pitchFamily="2"/>
          </a:endParaRPr>
        </a:p>
      </dgm:t>
    </dgm:pt>
    <dgm:pt modelId="{B5499656-A6B3-4E17-B9DD-2D58DEDDC06A}" type="parTrans" cxnId="{64731139-CE50-4ECF-98D5-6835B49D1100}">
      <dgm:prSet/>
      <dgm:spPr/>
      <dgm:t>
        <a:bodyPr/>
        <a:lstStyle/>
        <a:p>
          <a:endParaRPr lang="en-US"/>
        </a:p>
      </dgm:t>
    </dgm:pt>
    <dgm:pt modelId="{CDFC1C41-15CF-4D9D-8EC6-D3FB705E1D33}" type="sibTrans" cxnId="{64731139-CE50-4ECF-98D5-6835B49D1100}">
      <dgm:prSet/>
      <dgm:spPr/>
      <dgm:t>
        <a:bodyPr/>
        <a:lstStyle/>
        <a:p>
          <a:endParaRPr lang="en-US"/>
        </a:p>
      </dgm:t>
    </dgm:pt>
    <dgm:pt modelId="{0B124578-04B3-4105-9C06-11F70DCD1D09}">
      <dgm:prSet phldrT="[Text]" custT="1"/>
      <dgm:spPr/>
      <dgm:t>
        <a:bodyPr/>
        <a:lstStyle/>
        <a:p>
          <a:pPr algn="just"/>
          <a:r>
            <a:rPr lang="en-US" sz="2400" dirty="0">
              <a:latin typeface="+mn-lt"/>
              <a:cs typeface="Kalimati" panose="00000400000000000000" pitchFamily="2"/>
            </a:rPr>
            <a:t> </a:t>
          </a:r>
          <a:r>
            <a:rPr lang="ne-NP" sz="2400" dirty="0">
              <a:latin typeface="Preeti" pitchFamily="2" charset="0"/>
              <a:cs typeface="Kalimati" panose="00000400000000000000" pitchFamily="2"/>
            </a:rPr>
            <a:t>धान, गहुँ, मकै, कोदो, जौ÷उवा, फापर र अन्य खाद्यान्न बाली (जस्तैः चिनु, कागुनो, जुनेलो, राई आदि) ।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BAE2544E-71C4-43EF-B3C8-265CD38F3F04}" type="parTrans" cxnId="{FFE3445E-0166-4E3D-BD78-5B9A2AC2B279}">
      <dgm:prSet/>
      <dgm:spPr/>
      <dgm:t>
        <a:bodyPr/>
        <a:lstStyle/>
        <a:p>
          <a:endParaRPr lang="en-US"/>
        </a:p>
      </dgm:t>
    </dgm:pt>
    <dgm:pt modelId="{9C7A4AD5-F993-431B-8844-F39F22DFDBF6}" type="sibTrans" cxnId="{FFE3445E-0166-4E3D-BD78-5B9A2AC2B279}">
      <dgm:prSet/>
      <dgm:spPr/>
      <dgm:t>
        <a:bodyPr/>
        <a:lstStyle/>
        <a:p>
          <a:endParaRPr lang="en-US"/>
        </a:p>
      </dgm:t>
    </dgm:pt>
    <dgm:pt modelId="{486B4577-47CD-42C4-9AA1-D543D403BCAE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2800" b="1" dirty="0">
              <a:latin typeface="Preeti" pitchFamily="2" charset="0"/>
              <a:cs typeface="Kalimati" panose="00000400000000000000" pitchFamily="2"/>
            </a:rPr>
            <a:t>कोसे/दाल बाली</a:t>
          </a:r>
          <a:endParaRPr lang="en-US" sz="2800" b="1" dirty="0">
            <a:latin typeface="Preeti" pitchFamily="2" charset="0"/>
            <a:cs typeface="Kalimati" pitchFamily="2"/>
          </a:endParaRPr>
        </a:p>
      </dgm:t>
    </dgm:pt>
    <dgm:pt modelId="{B9399AB9-1EA4-46C7-A66D-2DD31EC5C557}" type="parTrans" cxnId="{303B349B-256A-45B5-9EA7-DC0D694E920A}">
      <dgm:prSet/>
      <dgm:spPr/>
      <dgm:t>
        <a:bodyPr/>
        <a:lstStyle/>
        <a:p>
          <a:endParaRPr lang="en-US"/>
        </a:p>
      </dgm:t>
    </dgm:pt>
    <dgm:pt modelId="{9A84C5AA-CDDC-4D8E-A74B-28AB64B8AD48}" type="sibTrans" cxnId="{303B349B-256A-45B5-9EA7-DC0D694E920A}">
      <dgm:prSet/>
      <dgm:spPr/>
      <dgm:t>
        <a:bodyPr/>
        <a:lstStyle/>
        <a:p>
          <a:endParaRPr lang="en-US"/>
        </a:p>
      </dgm:t>
    </dgm:pt>
    <dgm:pt modelId="{8AA9A725-7A5D-4079-9F57-4BBF9A05E823}">
      <dgm:prSet phldrT="[Text]" custT="1"/>
      <dgm:spPr/>
      <dgm:t>
        <a:bodyPr/>
        <a:lstStyle/>
        <a:p>
          <a:pPr algn="just"/>
          <a:r>
            <a:rPr lang="en-US" sz="2400" dirty="0">
              <a:latin typeface="+mn-lt"/>
            </a:rPr>
            <a:t> </a:t>
          </a:r>
          <a:r>
            <a:rPr lang="ne-NP" sz="2400" dirty="0">
              <a:latin typeface="Preeti" pitchFamily="2" charset="0"/>
              <a:cs typeface="Kalimati" panose="00000400000000000000" pitchFamily="2"/>
            </a:rPr>
            <a:t>भटमास, मास, रहर, खेसरी, मुसुरो, चना, केराउ, गहत, बोडी, सिमी, मुङ, गहत, बोडी, सिमी र अन्य दाल बाली (जस्तैः मस्याङ, राजमा बकुला आदि) ।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5157DA16-5E9D-4BB3-8672-08854FAC8CF5}" type="parTrans" cxnId="{DCBC5A0B-8393-4BE1-93F2-7A7262D044E1}">
      <dgm:prSet/>
      <dgm:spPr/>
      <dgm:t>
        <a:bodyPr/>
        <a:lstStyle/>
        <a:p>
          <a:endParaRPr lang="en-US"/>
        </a:p>
      </dgm:t>
    </dgm:pt>
    <dgm:pt modelId="{AB7C946C-FD4B-41BB-AA5E-2B9C2C5E9CF0}" type="sibTrans" cxnId="{DCBC5A0B-8393-4BE1-93F2-7A7262D044E1}">
      <dgm:prSet/>
      <dgm:spPr/>
      <dgm:t>
        <a:bodyPr/>
        <a:lstStyle/>
        <a:p>
          <a:endParaRPr lang="en-US"/>
        </a:p>
      </dgm:t>
    </dgm:pt>
    <dgm:pt modelId="{1607B442-43FB-4650-95E9-13896A7C5165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2800" b="1" dirty="0">
              <a:latin typeface="Preeti" pitchFamily="2" charset="0"/>
              <a:cs typeface="Kalimati" panose="00000400000000000000" pitchFamily="2"/>
            </a:rPr>
            <a:t>कन्दमूल बाली</a:t>
          </a:r>
          <a:endParaRPr lang="en-US" sz="2800" b="1" dirty="0">
            <a:latin typeface="Preeti" pitchFamily="2" charset="0"/>
            <a:cs typeface="Kalimati" panose="00000400000000000000" pitchFamily="2"/>
          </a:endParaRPr>
        </a:p>
      </dgm:t>
    </dgm:pt>
    <dgm:pt modelId="{3F595357-479D-492B-91B4-8CDAEAD74466}" type="parTrans" cxnId="{A7E089A1-829D-4264-93B6-F642D7421BC2}">
      <dgm:prSet/>
      <dgm:spPr/>
      <dgm:t>
        <a:bodyPr/>
        <a:lstStyle/>
        <a:p>
          <a:endParaRPr lang="en-US"/>
        </a:p>
      </dgm:t>
    </dgm:pt>
    <dgm:pt modelId="{8E520BCD-EB79-46AB-A5DE-18EDD1902765}" type="sibTrans" cxnId="{A7E089A1-829D-4264-93B6-F642D7421BC2}">
      <dgm:prSet/>
      <dgm:spPr/>
      <dgm:t>
        <a:bodyPr/>
        <a:lstStyle/>
        <a:p>
          <a:endParaRPr lang="en-US"/>
        </a:p>
      </dgm:t>
    </dgm:pt>
    <dgm:pt modelId="{C99FFC1A-3F8B-4CED-9E66-784EEB10C885}">
      <dgm:prSet phldrT="[Text]" custT="1"/>
      <dgm:spPr/>
      <dgm:t>
        <a:bodyPr/>
        <a:lstStyle/>
        <a:p>
          <a:pPr algn="just"/>
          <a:r>
            <a:rPr lang="ne-NP" sz="2400" dirty="0">
              <a:latin typeface="+mn-lt"/>
            </a:rPr>
            <a:t> </a:t>
          </a:r>
          <a:r>
            <a:rPr lang="ne-NP" sz="2400" dirty="0">
              <a:latin typeface="+mn-lt"/>
              <a:cs typeface="Kalimati" panose="00000400000000000000" pitchFamily="2"/>
            </a:rPr>
            <a:t>हिउँदे आलु, वर्षे आलु, सखरखण्ड, पिँडालु तरुल र अन्य कन्दमूल बाली (जस्तैः तरुल, ओल आदि) ।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E4C60815-B072-4758-BC27-7142E61845CC}" type="parTrans" cxnId="{24076B7E-E856-496C-94AF-9997B0FEF309}">
      <dgm:prSet/>
      <dgm:spPr/>
      <dgm:t>
        <a:bodyPr/>
        <a:lstStyle/>
        <a:p>
          <a:endParaRPr lang="en-US"/>
        </a:p>
      </dgm:t>
    </dgm:pt>
    <dgm:pt modelId="{71D650A9-49C9-48BE-8147-DE181C20E27F}" type="sibTrans" cxnId="{24076B7E-E856-496C-94AF-9997B0FEF309}">
      <dgm:prSet/>
      <dgm:spPr/>
      <dgm:t>
        <a:bodyPr/>
        <a:lstStyle/>
        <a:p>
          <a:endParaRPr lang="en-US"/>
        </a:p>
      </dgm:t>
    </dgm:pt>
    <dgm:pt modelId="{2FF01F66-B539-4DCA-864F-BBB33328C2F5}" type="pres">
      <dgm:prSet presAssocID="{F24B0D32-027C-4C94-88A4-8B03982AFD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F84678-07EB-408F-B557-856D48C71FE4}" type="pres">
      <dgm:prSet presAssocID="{E32038EA-23CA-4F04-89B1-EB838C623859}" presName="linNode" presStyleCnt="0"/>
      <dgm:spPr/>
    </dgm:pt>
    <dgm:pt modelId="{501F800C-FF96-4A15-B865-B276B6526CD3}" type="pres">
      <dgm:prSet presAssocID="{E32038EA-23CA-4F04-89B1-EB838C623859}" presName="parentText" presStyleLbl="node1" presStyleIdx="0" presStyleCnt="3" custScaleY="1271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01B43-E7F6-4795-AAB0-6B471477890B}" type="pres">
      <dgm:prSet presAssocID="{E32038EA-23CA-4F04-89B1-EB838C623859}" presName="descendantText" presStyleLbl="alignAccFollowNode1" presStyleIdx="0" presStyleCnt="3" custAng="0" custScaleY="2673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5254A4-BFE3-402D-998D-C36A933EF91A}" type="pres">
      <dgm:prSet presAssocID="{CDFC1C41-15CF-4D9D-8EC6-D3FB705E1D33}" presName="sp" presStyleCnt="0"/>
      <dgm:spPr/>
    </dgm:pt>
    <dgm:pt modelId="{F933779D-1838-45B6-9AE1-51645E7B6061}" type="pres">
      <dgm:prSet presAssocID="{486B4577-47CD-42C4-9AA1-D543D403BCAE}" presName="linNode" presStyleCnt="0"/>
      <dgm:spPr/>
    </dgm:pt>
    <dgm:pt modelId="{68F34DC0-1BC0-4C36-853F-284A8A6E097B}" type="pres">
      <dgm:prSet presAssocID="{486B4577-47CD-42C4-9AA1-D543D403BCAE}" presName="parentText" presStyleLbl="node1" presStyleIdx="1" presStyleCnt="3" custScaleY="17153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A3B481-218A-4F51-B4DE-6C52E02A5B0E}" type="pres">
      <dgm:prSet presAssocID="{486B4577-47CD-42C4-9AA1-D543D403BCAE}" presName="descendantText" presStyleLbl="alignAccFollowNode1" presStyleIdx="1" presStyleCnt="3" custScaleY="180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EE0C7F-4BAC-48B2-9B82-9B40FFD50B3A}" type="pres">
      <dgm:prSet presAssocID="{9A84C5AA-CDDC-4D8E-A74B-28AB64B8AD48}" presName="sp" presStyleCnt="0"/>
      <dgm:spPr/>
    </dgm:pt>
    <dgm:pt modelId="{68215D08-3BB7-4575-8B72-6DB3948278B0}" type="pres">
      <dgm:prSet presAssocID="{1607B442-43FB-4650-95E9-13896A7C5165}" presName="linNode" presStyleCnt="0"/>
      <dgm:spPr/>
    </dgm:pt>
    <dgm:pt modelId="{D5EC31BD-8F4F-45BF-9B01-05E883F775E2}" type="pres">
      <dgm:prSet presAssocID="{1607B442-43FB-4650-95E9-13896A7C5165}" presName="parentText" presStyleLbl="node1" presStyleIdx="2" presStyleCnt="3" custScaleY="154806" custLinFactNeighborX="-1854" custLinFactNeighborY="-270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4F7B8A-6BBA-44D5-A050-7E3EC9033DD9}" type="pres">
      <dgm:prSet presAssocID="{1607B442-43FB-4650-95E9-13896A7C5165}" presName="descendantText" presStyleLbl="alignAccFollowNode1" presStyleIdx="2" presStyleCnt="3" custScaleY="1719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5B796D-D5C5-4595-8B46-DEB444B1472F}" type="presOf" srcId="{1607B442-43FB-4650-95E9-13896A7C5165}" destId="{D5EC31BD-8F4F-45BF-9B01-05E883F775E2}" srcOrd="0" destOrd="0" presId="urn:microsoft.com/office/officeart/2005/8/layout/vList5"/>
    <dgm:cxn modelId="{A7E089A1-829D-4264-93B6-F642D7421BC2}" srcId="{F24B0D32-027C-4C94-88A4-8B03982AFD0B}" destId="{1607B442-43FB-4650-95E9-13896A7C5165}" srcOrd="2" destOrd="0" parTransId="{3F595357-479D-492B-91B4-8CDAEAD74466}" sibTransId="{8E520BCD-EB79-46AB-A5DE-18EDD1902765}"/>
    <dgm:cxn modelId="{11246016-456E-4839-B5FC-FF8C1FD2B593}" type="presOf" srcId="{E32038EA-23CA-4F04-89B1-EB838C623859}" destId="{501F800C-FF96-4A15-B865-B276B6526CD3}" srcOrd="0" destOrd="0" presId="urn:microsoft.com/office/officeart/2005/8/layout/vList5"/>
    <dgm:cxn modelId="{D8A9A9C8-BE47-43CB-B75A-E885D3911081}" type="presOf" srcId="{8AA9A725-7A5D-4079-9F57-4BBF9A05E823}" destId="{B7A3B481-218A-4F51-B4DE-6C52E02A5B0E}" srcOrd="0" destOrd="0" presId="urn:microsoft.com/office/officeart/2005/8/layout/vList5"/>
    <dgm:cxn modelId="{BF12A52C-7AFC-4DE2-8D06-C3AC33355A39}" type="presOf" srcId="{0B124578-04B3-4105-9C06-11F70DCD1D09}" destId="{43901B43-E7F6-4795-AAB0-6B471477890B}" srcOrd="0" destOrd="0" presId="urn:microsoft.com/office/officeart/2005/8/layout/vList5"/>
    <dgm:cxn modelId="{64731139-CE50-4ECF-98D5-6835B49D1100}" srcId="{F24B0D32-027C-4C94-88A4-8B03982AFD0B}" destId="{E32038EA-23CA-4F04-89B1-EB838C623859}" srcOrd="0" destOrd="0" parTransId="{B5499656-A6B3-4E17-B9DD-2D58DEDDC06A}" sibTransId="{CDFC1C41-15CF-4D9D-8EC6-D3FB705E1D33}"/>
    <dgm:cxn modelId="{DCBC5A0B-8393-4BE1-93F2-7A7262D044E1}" srcId="{486B4577-47CD-42C4-9AA1-D543D403BCAE}" destId="{8AA9A725-7A5D-4079-9F57-4BBF9A05E823}" srcOrd="0" destOrd="0" parTransId="{5157DA16-5E9D-4BB3-8672-08854FAC8CF5}" sibTransId="{AB7C946C-FD4B-41BB-AA5E-2B9C2C5E9CF0}"/>
    <dgm:cxn modelId="{090D8AC2-7E7F-422A-BDCD-3C001F6B21EB}" type="presOf" srcId="{C99FFC1A-3F8B-4CED-9E66-784EEB10C885}" destId="{E94F7B8A-6BBA-44D5-A050-7E3EC9033DD9}" srcOrd="0" destOrd="0" presId="urn:microsoft.com/office/officeart/2005/8/layout/vList5"/>
    <dgm:cxn modelId="{FFE3445E-0166-4E3D-BD78-5B9A2AC2B279}" srcId="{E32038EA-23CA-4F04-89B1-EB838C623859}" destId="{0B124578-04B3-4105-9C06-11F70DCD1D09}" srcOrd="0" destOrd="0" parTransId="{BAE2544E-71C4-43EF-B3C8-265CD38F3F04}" sibTransId="{9C7A4AD5-F993-431B-8844-F39F22DFDBF6}"/>
    <dgm:cxn modelId="{CE957922-DAB3-48F0-A8D7-0784254BD333}" type="presOf" srcId="{486B4577-47CD-42C4-9AA1-D543D403BCAE}" destId="{68F34DC0-1BC0-4C36-853F-284A8A6E097B}" srcOrd="0" destOrd="0" presId="urn:microsoft.com/office/officeart/2005/8/layout/vList5"/>
    <dgm:cxn modelId="{303B349B-256A-45B5-9EA7-DC0D694E920A}" srcId="{F24B0D32-027C-4C94-88A4-8B03982AFD0B}" destId="{486B4577-47CD-42C4-9AA1-D543D403BCAE}" srcOrd="1" destOrd="0" parTransId="{B9399AB9-1EA4-46C7-A66D-2DD31EC5C557}" sibTransId="{9A84C5AA-CDDC-4D8E-A74B-28AB64B8AD48}"/>
    <dgm:cxn modelId="{BE5E09D2-D3D2-4054-BB6D-1996EE7B66D0}" type="presOf" srcId="{F24B0D32-027C-4C94-88A4-8B03982AFD0B}" destId="{2FF01F66-B539-4DCA-864F-BBB33328C2F5}" srcOrd="0" destOrd="0" presId="urn:microsoft.com/office/officeart/2005/8/layout/vList5"/>
    <dgm:cxn modelId="{24076B7E-E856-496C-94AF-9997B0FEF309}" srcId="{1607B442-43FB-4650-95E9-13896A7C5165}" destId="{C99FFC1A-3F8B-4CED-9E66-784EEB10C885}" srcOrd="0" destOrd="0" parTransId="{E4C60815-B072-4758-BC27-7142E61845CC}" sibTransId="{71D650A9-49C9-48BE-8147-DE181C20E27F}"/>
    <dgm:cxn modelId="{B4A22E37-C86B-403A-B4E9-93B4D0D88ACE}" type="presParOf" srcId="{2FF01F66-B539-4DCA-864F-BBB33328C2F5}" destId="{E1F84678-07EB-408F-B557-856D48C71FE4}" srcOrd="0" destOrd="0" presId="urn:microsoft.com/office/officeart/2005/8/layout/vList5"/>
    <dgm:cxn modelId="{10672C5E-4D09-48BD-B81A-6911CD408A0F}" type="presParOf" srcId="{E1F84678-07EB-408F-B557-856D48C71FE4}" destId="{501F800C-FF96-4A15-B865-B276B6526CD3}" srcOrd="0" destOrd="0" presId="urn:microsoft.com/office/officeart/2005/8/layout/vList5"/>
    <dgm:cxn modelId="{1F927C40-A189-4EF1-8F4B-CFEB98B95F98}" type="presParOf" srcId="{E1F84678-07EB-408F-B557-856D48C71FE4}" destId="{43901B43-E7F6-4795-AAB0-6B471477890B}" srcOrd="1" destOrd="0" presId="urn:microsoft.com/office/officeart/2005/8/layout/vList5"/>
    <dgm:cxn modelId="{FA43410E-F79E-4CB6-910D-3D4A52B5868F}" type="presParOf" srcId="{2FF01F66-B539-4DCA-864F-BBB33328C2F5}" destId="{FB5254A4-BFE3-402D-998D-C36A933EF91A}" srcOrd="1" destOrd="0" presId="urn:microsoft.com/office/officeart/2005/8/layout/vList5"/>
    <dgm:cxn modelId="{38E61F19-D621-406E-B902-EF73F0896C29}" type="presParOf" srcId="{2FF01F66-B539-4DCA-864F-BBB33328C2F5}" destId="{F933779D-1838-45B6-9AE1-51645E7B6061}" srcOrd="2" destOrd="0" presId="urn:microsoft.com/office/officeart/2005/8/layout/vList5"/>
    <dgm:cxn modelId="{37560127-36A8-4E9C-A21D-C74312839CDB}" type="presParOf" srcId="{F933779D-1838-45B6-9AE1-51645E7B6061}" destId="{68F34DC0-1BC0-4C36-853F-284A8A6E097B}" srcOrd="0" destOrd="0" presId="urn:microsoft.com/office/officeart/2005/8/layout/vList5"/>
    <dgm:cxn modelId="{1C686D2B-EADC-4254-8751-26E1D7326145}" type="presParOf" srcId="{F933779D-1838-45B6-9AE1-51645E7B6061}" destId="{B7A3B481-218A-4F51-B4DE-6C52E02A5B0E}" srcOrd="1" destOrd="0" presId="urn:microsoft.com/office/officeart/2005/8/layout/vList5"/>
    <dgm:cxn modelId="{576DD7D7-3C05-4A44-A904-7199B652CC81}" type="presParOf" srcId="{2FF01F66-B539-4DCA-864F-BBB33328C2F5}" destId="{3BEE0C7F-4BAC-48B2-9B82-9B40FFD50B3A}" srcOrd="3" destOrd="0" presId="urn:microsoft.com/office/officeart/2005/8/layout/vList5"/>
    <dgm:cxn modelId="{2F67D7D5-8243-4342-8221-81CD30D89007}" type="presParOf" srcId="{2FF01F66-B539-4DCA-864F-BBB33328C2F5}" destId="{68215D08-3BB7-4575-8B72-6DB3948278B0}" srcOrd="4" destOrd="0" presId="urn:microsoft.com/office/officeart/2005/8/layout/vList5"/>
    <dgm:cxn modelId="{A2F74A8D-AF70-46DB-9599-9E494A4B910B}" type="presParOf" srcId="{68215D08-3BB7-4575-8B72-6DB3948278B0}" destId="{D5EC31BD-8F4F-45BF-9B01-05E883F775E2}" srcOrd="0" destOrd="0" presId="urn:microsoft.com/office/officeart/2005/8/layout/vList5"/>
    <dgm:cxn modelId="{606452E2-EE87-40EB-A38C-032492D0D3CE}" type="presParOf" srcId="{68215D08-3BB7-4575-8B72-6DB3948278B0}" destId="{E94F7B8A-6BBA-44D5-A050-7E3EC9033DD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4B0D32-027C-4C94-88A4-8B03982AFD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2038EA-23CA-4F04-89B1-EB838C623859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3600" b="1" dirty="0">
              <a:latin typeface="Preeti" pitchFamily="2" charset="0"/>
              <a:cs typeface="Kalimati" pitchFamily="2"/>
            </a:rPr>
            <a:t>तेल बाली</a:t>
          </a:r>
          <a:endParaRPr lang="en-US" sz="3600" b="1" dirty="0">
            <a:latin typeface="Preeti" pitchFamily="2" charset="0"/>
            <a:cs typeface="Kalimati" pitchFamily="2"/>
          </a:endParaRPr>
        </a:p>
      </dgm:t>
    </dgm:pt>
    <dgm:pt modelId="{B5499656-A6B3-4E17-B9DD-2D58DEDDC06A}" type="parTrans" cxnId="{64731139-CE50-4ECF-98D5-6835B49D1100}">
      <dgm:prSet/>
      <dgm:spPr/>
      <dgm:t>
        <a:bodyPr/>
        <a:lstStyle/>
        <a:p>
          <a:endParaRPr lang="en-US"/>
        </a:p>
      </dgm:t>
    </dgm:pt>
    <dgm:pt modelId="{CDFC1C41-15CF-4D9D-8EC6-D3FB705E1D33}" type="sibTrans" cxnId="{64731139-CE50-4ECF-98D5-6835B49D1100}">
      <dgm:prSet/>
      <dgm:spPr/>
      <dgm:t>
        <a:bodyPr/>
        <a:lstStyle/>
        <a:p>
          <a:endParaRPr lang="en-US"/>
        </a:p>
      </dgm:t>
    </dgm:pt>
    <dgm:pt modelId="{0B124578-04B3-4105-9C06-11F70DCD1D09}">
      <dgm:prSet phldrT="[Text]"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तोरी/सस्र्यूँ, बदाम, आलस, तिल, झुसे तिल र अन्य तेल बाली (जस्तैः रायो, सूर्यमुखी, आदि) ।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BAE2544E-71C4-43EF-B3C8-265CD38F3F04}" type="parTrans" cxnId="{FFE3445E-0166-4E3D-BD78-5B9A2AC2B279}">
      <dgm:prSet/>
      <dgm:spPr/>
      <dgm:t>
        <a:bodyPr/>
        <a:lstStyle/>
        <a:p>
          <a:endParaRPr lang="en-US"/>
        </a:p>
      </dgm:t>
    </dgm:pt>
    <dgm:pt modelId="{9C7A4AD5-F993-431B-8844-F39F22DFDBF6}" type="sibTrans" cxnId="{FFE3445E-0166-4E3D-BD78-5B9A2AC2B279}">
      <dgm:prSet/>
      <dgm:spPr/>
      <dgm:t>
        <a:bodyPr/>
        <a:lstStyle/>
        <a:p>
          <a:endParaRPr lang="en-US"/>
        </a:p>
      </dgm:t>
    </dgm:pt>
    <dgm:pt modelId="{486B4577-47CD-42C4-9AA1-D543D403BCAE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3600" b="1" dirty="0">
              <a:latin typeface="Preeti" pitchFamily="2" charset="0"/>
              <a:cs typeface="Kalimati" pitchFamily="2"/>
            </a:rPr>
            <a:t>नगदे बाली</a:t>
          </a:r>
          <a:endParaRPr lang="en-US" sz="3600" b="1" dirty="0">
            <a:latin typeface="Preeti" pitchFamily="2" charset="0"/>
            <a:cs typeface="Kalimati" pitchFamily="2"/>
          </a:endParaRPr>
        </a:p>
      </dgm:t>
    </dgm:pt>
    <dgm:pt modelId="{B9399AB9-1EA4-46C7-A66D-2DD31EC5C557}" type="parTrans" cxnId="{303B349B-256A-45B5-9EA7-DC0D694E920A}">
      <dgm:prSet/>
      <dgm:spPr/>
      <dgm:t>
        <a:bodyPr/>
        <a:lstStyle/>
        <a:p>
          <a:endParaRPr lang="en-US"/>
        </a:p>
      </dgm:t>
    </dgm:pt>
    <dgm:pt modelId="{9A84C5AA-CDDC-4D8E-A74B-28AB64B8AD48}" type="sibTrans" cxnId="{303B349B-256A-45B5-9EA7-DC0D694E920A}">
      <dgm:prSet/>
      <dgm:spPr/>
      <dgm:t>
        <a:bodyPr/>
        <a:lstStyle/>
        <a:p>
          <a:endParaRPr lang="en-US"/>
        </a:p>
      </dgm:t>
    </dgm:pt>
    <dgm:pt modelId="{8AA9A725-7A5D-4079-9F57-4BBF9A05E823}">
      <dgm:prSet phldrT="[Text]"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उखु, सनपाट, सुर्ती र अन्य नगदे बाली (जस्तैः कपास) ।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5157DA16-5E9D-4BB3-8672-08854FAC8CF5}" type="parTrans" cxnId="{DCBC5A0B-8393-4BE1-93F2-7A7262D044E1}">
      <dgm:prSet/>
      <dgm:spPr/>
      <dgm:t>
        <a:bodyPr/>
        <a:lstStyle/>
        <a:p>
          <a:endParaRPr lang="en-US"/>
        </a:p>
      </dgm:t>
    </dgm:pt>
    <dgm:pt modelId="{AB7C946C-FD4B-41BB-AA5E-2B9C2C5E9CF0}" type="sibTrans" cxnId="{DCBC5A0B-8393-4BE1-93F2-7A7262D044E1}">
      <dgm:prSet/>
      <dgm:spPr/>
      <dgm:t>
        <a:bodyPr/>
        <a:lstStyle/>
        <a:p>
          <a:endParaRPr lang="en-US"/>
        </a:p>
      </dgm:t>
    </dgm:pt>
    <dgm:pt modelId="{1607B442-43FB-4650-95E9-13896A7C5165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3600" b="1" dirty="0">
              <a:latin typeface="Preeti" pitchFamily="2" charset="0"/>
              <a:cs typeface="Kalimati" pitchFamily="2"/>
            </a:rPr>
            <a:t>मसला बाली</a:t>
          </a:r>
          <a:endParaRPr lang="en-US" sz="3600" b="1" dirty="0">
            <a:latin typeface="Preeti" pitchFamily="2" charset="0"/>
            <a:cs typeface="Kalimati" pitchFamily="2"/>
          </a:endParaRPr>
        </a:p>
      </dgm:t>
    </dgm:pt>
    <dgm:pt modelId="{3F595357-479D-492B-91B4-8CDAEAD74466}" type="parTrans" cxnId="{A7E089A1-829D-4264-93B6-F642D7421BC2}">
      <dgm:prSet/>
      <dgm:spPr/>
      <dgm:t>
        <a:bodyPr/>
        <a:lstStyle/>
        <a:p>
          <a:endParaRPr lang="en-US"/>
        </a:p>
      </dgm:t>
    </dgm:pt>
    <dgm:pt modelId="{8E520BCD-EB79-46AB-A5DE-18EDD1902765}" type="sibTrans" cxnId="{A7E089A1-829D-4264-93B6-F642D7421BC2}">
      <dgm:prSet/>
      <dgm:spPr/>
      <dgm:t>
        <a:bodyPr/>
        <a:lstStyle/>
        <a:p>
          <a:endParaRPr lang="en-US"/>
        </a:p>
      </dgm:t>
    </dgm:pt>
    <dgm:pt modelId="{C99FFC1A-3F8B-4CED-9E66-784EEB10C885}">
      <dgm:prSet phldrT="[Text]" custT="1"/>
      <dgm:spPr/>
      <dgm:t>
        <a:bodyPr/>
        <a:lstStyle/>
        <a:p>
          <a:pPr algn="just"/>
          <a:r>
            <a:rPr lang="en-US" sz="2400" dirty="0">
              <a:latin typeface="+mn-lt"/>
              <a:cs typeface="Kalimati" panose="00000400000000000000" pitchFamily="2"/>
            </a:rPr>
            <a:t> </a:t>
          </a:r>
          <a:r>
            <a:rPr lang="ne-NP" sz="2400" dirty="0">
              <a:latin typeface="Preeti" pitchFamily="2" charset="0"/>
              <a:cs typeface="Kalimati" panose="00000400000000000000" pitchFamily="2"/>
            </a:rPr>
            <a:t>खुर्सानी, प्याज, लसुन, अदुवा, हलेदो÷बेसार, धनियाँ तथा अन्य मसला बाली (जस्तैः मेथी) ।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E4C60815-B072-4758-BC27-7142E61845CC}" type="parTrans" cxnId="{24076B7E-E856-496C-94AF-9997B0FEF309}">
      <dgm:prSet/>
      <dgm:spPr/>
      <dgm:t>
        <a:bodyPr/>
        <a:lstStyle/>
        <a:p>
          <a:endParaRPr lang="en-US"/>
        </a:p>
      </dgm:t>
    </dgm:pt>
    <dgm:pt modelId="{71D650A9-49C9-48BE-8147-DE181C20E27F}" type="sibTrans" cxnId="{24076B7E-E856-496C-94AF-9997B0FEF309}">
      <dgm:prSet/>
      <dgm:spPr/>
      <dgm:t>
        <a:bodyPr/>
        <a:lstStyle/>
        <a:p>
          <a:endParaRPr lang="en-US"/>
        </a:p>
      </dgm:t>
    </dgm:pt>
    <dgm:pt modelId="{D376A10B-78DB-4571-B445-38D7D100B79B}">
      <dgm:prSet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endParaRPr lang="en-US" sz="2400" dirty="0" err="1">
            <a:latin typeface="Preeti" pitchFamily="2" charset="0"/>
            <a:cs typeface="Kalimati" panose="00000400000000000000" pitchFamily="2"/>
          </a:endParaRPr>
        </a:p>
      </dgm:t>
    </dgm:pt>
    <dgm:pt modelId="{E210F3AD-A616-43FC-B5C9-8264C7E0F482}" type="parTrans" cxnId="{43B2BA6A-D44B-4143-991B-47A5AB49AD82}">
      <dgm:prSet/>
      <dgm:spPr/>
      <dgm:t>
        <a:bodyPr/>
        <a:lstStyle/>
        <a:p>
          <a:endParaRPr lang="en-US"/>
        </a:p>
      </dgm:t>
    </dgm:pt>
    <dgm:pt modelId="{4CC8C423-07F9-4239-88E4-7D41C41DDAD3}" type="sibTrans" cxnId="{43B2BA6A-D44B-4143-991B-47A5AB49AD82}">
      <dgm:prSet/>
      <dgm:spPr/>
      <dgm:t>
        <a:bodyPr/>
        <a:lstStyle/>
        <a:p>
          <a:endParaRPr lang="en-US"/>
        </a:p>
      </dgm:t>
    </dgm:pt>
    <dgm:pt modelId="{B5227141-DBE7-44F1-9C17-4CE169D48E1B}">
      <dgm:prSet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endParaRPr lang="en-US" sz="2400" dirty="0" err="1">
            <a:latin typeface="Preeti" pitchFamily="2" charset="0"/>
            <a:cs typeface="Kalimati" panose="00000400000000000000" pitchFamily="2"/>
          </a:endParaRPr>
        </a:p>
      </dgm:t>
    </dgm:pt>
    <dgm:pt modelId="{9C6D0EF8-1E32-434E-A12C-921E8F2A43D4}" type="parTrans" cxnId="{31E9324D-2A07-40AE-A0F9-1EF04D17358F}">
      <dgm:prSet/>
      <dgm:spPr/>
      <dgm:t>
        <a:bodyPr/>
        <a:lstStyle/>
        <a:p>
          <a:endParaRPr lang="en-US"/>
        </a:p>
      </dgm:t>
    </dgm:pt>
    <dgm:pt modelId="{CF7F46B2-3F2E-4BA6-A596-E0FE1D9ED94B}" type="sibTrans" cxnId="{31E9324D-2A07-40AE-A0F9-1EF04D17358F}">
      <dgm:prSet/>
      <dgm:spPr/>
      <dgm:t>
        <a:bodyPr/>
        <a:lstStyle/>
        <a:p>
          <a:endParaRPr lang="en-US"/>
        </a:p>
      </dgm:t>
    </dgm:pt>
    <dgm:pt modelId="{2FF01F66-B539-4DCA-864F-BBB33328C2F5}" type="pres">
      <dgm:prSet presAssocID="{F24B0D32-027C-4C94-88A4-8B03982AFD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F84678-07EB-408F-B557-856D48C71FE4}" type="pres">
      <dgm:prSet presAssocID="{E32038EA-23CA-4F04-89B1-EB838C623859}" presName="linNode" presStyleCnt="0"/>
      <dgm:spPr/>
    </dgm:pt>
    <dgm:pt modelId="{501F800C-FF96-4A15-B865-B276B6526CD3}" type="pres">
      <dgm:prSet presAssocID="{E32038EA-23CA-4F04-89B1-EB838C623859}" presName="parentText" presStyleLbl="node1" presStyleIdx="0" presStyleCnt="3" custScaleY="1271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01B43-E7F6-4795-AAB0-6B471477890B}" type="pres">
      <dgm:prSet presAssocID="{E32038EA-23CA-4F04-89B1-EB838C623859}" presName="descendantText" presStyleLbl="alignAccFollowNode1" presStyleIdx="0" presStyleCnt="3" custAng="0" custScaleX="102292" custScaleY="1704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5254A4-BFE3-402D-998D-C36A933EF91A}" type="pres">
      <dgm:prSet presAssocID="{CDFC1C41-15CF-4D9D-8EC6-D3FB705E1D33}" presName="sp" presStyleCnt="0"/>
      <dgm:spPr/>
    </dgm:pt>
    <dgm:pt modelId="{F933779D-1838-45B6-9AE1-51645E7B6061}" type="pres">
      <dgm:prSet presAssocID="{486B4577-47CD-42C4-9AA1-D543D403BCAE}" presName="linNode" presStyleCnt="0"/>
      <dgm:spPr/>
    </dgm:pt>
    <dgm:pt modelId="{68F34DC0-1BC0-4C36-853F-284A8A6E097B}" type="pres">
      <dgm:prSet presAssocID="{486B4577-47CD-42C4-9AA1-D543D403BCAE}" presName="parentText" presStyleLbl="node1" presStyleIdx="1" presStyleCnt="3" custScaleY="17153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A3B481-218A-4F51-B4DE-6C52E02A5B0E}" type="pres">
      <dgm:prSet presAssocID="{486B4577-47CD-42C4-9AA1-D543D403BCAE}" presName="descendantText" presStyleLbl="alignAccFollowNode1" presStyleIdx="1" presStyleCnt="3" custScaleY="180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EE0C7F-4BAC-48B2-9B82-9B40FFD50B3A}" type="pres">
      <dgm:prSet presAssocID="{9A84C5AA-CDDC-4D8E-A74B-28AB64B8AD48}" presName="sp" presStyleCnt="0"/>
      <dgm:spPr/>
    </dgm:pt>
    <dgm:pt modelId="{68215D08-3BB7-4575-8B72-6DB3948278B0}" type="pres">
      <dgm:prSet presAssocID="{1607B442-43FB-4650-95E9-13896A7C5165}" presName="linNode" presStyleCnt="0"/>
      <dgm:spPr/>
    </dgm:pt>
    <dgm:pt modelId="{D5EC31BD-8F4F-45BF-9B01-05E883F775E2}" type="pres">
      <dgm:prSet presAssocID="{1607B442-43FB-4650-95E9-13896A7C5165}" presName="parentText" presStyleLbl="node1" presStyleIdx="2" presStyleCnt="3" custScaleY="15480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4F7B8A-6BBA-44D5-A050-7E3EC9033DD9}" type="pres">
      <dgm:prSet presAssocID="{1607B442-43FB-4650-95E9-13896A7C5165}" presName="descendantText" presStyleLbl="alignAccFollowNode1" presStyleIdx="2" presStyleCnt="3" custScaleY="1719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615EE3-B2EE-4567-8F92-86D0CB8B9586}" type="presOf" srcId="{B5227141-DBE7-44F1-9C17-4CE169D48E1B}" destId="{B7A3B481-218A-4F51-B4DE-6C52E02A5B0E}" srcOrd="0" destOrd="1" presId="urn:microsoft.com/office/officeart/2005/8/layout/vList5"/>
    <dgm:cxn modelId="{31E9324D-2A07-40AE-A0F9-1EF04D17358F}" srcId="{486B4577-47CD-42C4-9AA1-D543D403BCAE}" destId="{B5227141-DBE7-44F1-9C17-4CE169D48E1B}" srcOrd="1" destOrd="0" parTransId="{9C6D0EF8-1E32-434E-A12C-921E8F2A43D4}" sibTransId="{CF7F46B2-3F2E-4BA6-A596-E0FE1D9ED94B}"/>
    <dgm:cxn modelId="{305BDFD2-E563-4879-9C4B-45D0267FE9AC}" type="presOf" srcId="{0B124578-04B3-4105-9C06-11F70DCD1D09}" destId="{43901B43-E7F6-4795-AAB0-6B471477890B}" srcOrd="0" destOrd="0" presId="urn:microsoft.com/office/officeart/2005/8/layout/vList5"/>
    <dgm:cxn modelId="{98E7284A-F1AF-4EDA-9974-AAAF52FA59F5}" type="presOf" srcId="{E32038EA-23CA-4F04-89B1-EB838C623859}" destId="{501F800C-FF96-4A15-B865-B276B6526CD3}" srcOrd="0" destOrd="0" presId="urn:microsoft.com/office/officeart/2005/8/layout/vList5"/>
    <dgm:cxn modelId="{A7E089A1-829D-4264-93B6-F642D7421BC2}" srcId="{F24B0D32-027C-4C94-88A4-8B03982AFD0B}" destId="{1607B442-43FB-4650-95E9-13896A7C5165}" srcOrd="2" destOrd="0" parTransId="{3F595357-479D-492B-91B4-8CDAEAD74466}" sibTransId="{8E520BCD-EB79-46AB-A5DE-18EDD1902765}"/>
    <dgm:cxn modelId="{90DA3EC3-1259-48DF-B4DF-1526BC7796E3}" type="presOf" srcId="{D376A10B-78DB-4571-B445-38D7D100B79B}" destId="{43901B43-E7F6-4795-AAB0-6B471477890B}" srcOrd="0" destOrd="1" presId="urn:microsoft.com/office/officeart/2005/8/layout/vList5"/>
    <dgm:cxn modelId="{C16E3BF8-9C74-471D-A8FD-7FA3EA9CB9C0}" type="presOf" srcId="{1607B442-43FB-4650-95E9-13896A7C5165}" destId="{D5EC31BD-8F4F-45BF-9B01-05E883F775E2}" srcOrd="0" destOrd="0" presId="urn:microsoft.com/office/officeart/2005/8/layout/vList5"/>
    <dgm:cxn modelId="{4BF8AD66-D6B1-4B70-8ACC-2BD77452196F}" type="presOf" srcId="{8AA9A725-7A5D-4079-9F57-4BBF9A05E823}" destId="{B7A3B481-218A-4F51-B4DE-6C52E02A5B0E}" srcOrd="0" destOrd="0" presId="urn:microsoft.com/office/officeart/2005/8/layout/vList5"/>
    <dgm:cxn modelId="{F0175F3C-729B-48C1-9924-74A7DF4BC9B8}" type="presOf" srcId="{F24B0D32-027C-4C94-88A4-8B03982AFD0B}" destId="{2FF01F66-B539-4DCA-864F-BBB33328C2F5}" srcOrd="0" destOrd="0" presId="urn:microsoft.com/office/officeart/2005/8/layout/vList5"/>
    <dgm:cxn modelId="{64731139-CE50-4ECF-98D5-6835B49D1100}" srcId="{F24B0D32-027C-4C94-88A4-8B03982AFD0B}" destId="{E32038EA-23CA-4F04-89B1-EB838C623859}" srcOrd="0" destOrd="0" parTransId="{B5499656-A6B3-4E17-B9DD-2D58DEDDC06A}" sibTransId="{CDFC1C41-15CF-4D9D-8EC6-D3FB705E1D33}"/>
    <dgm:cxn modelId="{DCBC5A0B-8393-4BE1-93F2-7A7262D044E1}" srcId="{486B4577-47CD-42C4-9AA1-D543D403BCAE}" destId="{8AA9A725-7A5D-4079-9F57-4BBF9A05E823}" srcOrd="0" destOrd="0" parTransId="{5157DA16-5E9D-4BB3-8672-08854FAC8CF5}" sibTransId="{AB7C946C-FD4B-41BB-AA5E-2B9C2C5E9CF0}"/>
    <dgm:cxn modelId="{FFE3445E-0166-4E3D-BD78-5B9A2AC2B279}" srcId="{E32038EA-23CA-4F04-89B1-EB838C623859}" destId="{0B124578-04B3-4105-9C06-11F70DCD1D09}" srcOrd="0" destOrd="0" parTransId="{BAE2544E-71C4-43EF-B3C8-265CD38F3F04}" sibTransId="{9C7A4AD5-F993-431B-8844-F39F22DFDBF6}"/>
    <dgm:cxn modelId="{303B349B-256A-45B5-9EA7-DC0D694E920A}" srcId="{F24B0D32-027C-4C94-88A4-8B03982AFD0B}" destId="{486B4577-47CD-42C4-9AA1-D543D403BCAE}" srcOrd="1" destOrd="0" parTransId="{B9399AB9-1EA4-46C7-A66D-2DD31EC5C557}" sibTransId="{9A84C5AA-CDDC-4D8E-A74B-28AB64B8AD48}"/>
    <dgm:cxn modelId="{2C95C2DD-8131-4D8B-BB40-CE25A2527C85}" type="presOf" srcId="{C99FFC1A-3F8B-4CED-9E66-784EEB10C885}" destId="{E94F7B8A-6BBA-44D5-A050-7E3EC9033DD9}" srcOrd="0" destOrd="0" presId="urn:microsoft.com/office/officeart/2005/8/layout/vList5"/>
    <dgm:cxn modelId="{81E34B08-F49F-4A30-8BF1-394F2D8E3565}" type="presOf" srcId="{486B4577-47CD-42C4-9AA1-D543D403BCAE}" destId="{68F34DC0-1BC0-4C36-853F-284A8A6E097B}" srcOrd="0" destOrd="0" presId="urn:microsoft.com/office/officeart/2005/8/layout/vList5"/>
    <dgm:cxn modelId="{43B2BA6A-D44B-4143-991B-47A5AB49AD82}" srcId="{E32038EA-23CA-4F04-89B1-EB838C623859}" destId="{D376A10B-78DB-4571-B445-38D7D100B79B}" srcOrd="1" destOrd="0" parTransId="{E210F3AD-A616-43FC-B5C9-8264C7E0F482}" sibTransId="{4CC8C423-07F9-4239-88E4-7D41C41DDAD3}"/>
    <dgm:cxn modelId="{24076B7E-E856-496C-94AF-9997B0FEF309}" srcId="{1607B442-43FB-4650-95E9-13896A7C5165}" destId="{C99FFC1A-3F8B-4CED-9E66-784EEB10C885}" srcOrd="0" destOrd="0" parTransId="{E4C60815-B072-4758-BC27-7142E61845CC}" sibTransId="{71D650A9-49C9-48BE-8147-DE181C20E27F}"/>
    <dgm:cxn modelId="{A2C9D8B4-27C0-43E8-AF39-8737152C08F8}" type="presParOf" srcId="{2FF01F66-B539-4DCA-864F-BBB33328C2F5}" destId="{E1F84678-07EB-408F-B557-856D48C71FE4}" srcOrd="0" destOrd="0" presId="urn:microsoft.com/office/officeart/2005/8/layout/vList5"/>
    <dgm:cxn modelId="{808FCEB3-E631-4EC3-9B4D-325A928D8645}" type="presParOf" srcId="{E1F84678-07EB-408F-B557-856D48C71FE4}" destId="{501F800C-FF96-4A15-B865-B276B6526CD3}" srcOrd="0" destOrd="0" presId="urn:microsoft.com/office/officeart/2005/8/layout/vList5"/>
    <dgm:cxn modelId="{338ED50A-B0A5-40BF-8E5C-D089DCD78935}" type="presParOf" srcId="{E1F84678-07EB-408F-B557-856D48C71FE4}" destId="{43901B43-E7F6-4795-AAB0-6B471477890B}" srcOrd="1" destOrd="0" presId="urn:microsoft.com/office/officeart/2005/8/layout/vList5"/>
    <dgm:cxn modelId="{3B5220DD-6620-43AB-AA0F-3BE49F1C9B4E}" type="presParOf" srcId="{2FF01F66-B539-4DCA-864F-BBB33328C2F5}" destId="{FB5254A4-BFE3-402D-998D-C36A933EF91A}" srcOrd="1" destOrd="0" presId="urn:microsoft.com/office/officeart/2005/8/layout/vList5"/>
    <dgm:cxn modelId="{A8A1F4C3-C3FD-48C0-AD64-7C3E027E616E}" type="presParOf" srcId="{2FF01F66-B539-4DCA-864F-BBB33328C2F5}" destId="{F933779D-1838-45B6-9AE1-51645E7B6061}" srcOrd="2" destOrd="0" presId="urn:microsoft.com/office/officeart/2005/8/layout/vList5"/>
    <dgm:cxn modelId="{2333BB8D-C022-4B4F-A14C-DF7CDBDB5BCD}" type="presParOf" srcId="{F933779D-1838-45B6-9AE1-51645E7B6061}" destId="{68F34DC0-1BC0-4C36-853F-284A8A6E097B}" srcOrd="0" destOrd="0" presId="urn:microsoft.com/office/officeart/2005/8/layout/vList5"/>
    <dgm:cxn modelId="{E1214860-46AB-44C1-89C3-746A416AE5E4}" type="presParOf" srcId="{F933779D-1838-45B6-9AE1-51645E7B6061}" destId="{B7A3B481-218A-4F51-B4DE-6C52E02A5B0E}" srcOrd="1" destOrd="0" presId="urn:microsoft.com/office/officeart/2005/8/layout/vList5"/>
    <dgm:cxn modelId="{823603B5-2827-4C6A-98C7-D9731731A531}" type="presParOf" srcId="{2FF01F66-B539-4DCA-864F-BBB33328C2F5}" destId="{3BEE0C7F-4BAC-48B2-9B82-9B40FFD50B3A}" srcOrd="3" destOrd="0" presId="urn:microsoft.com/office/officeart/2005/8/layout/vList5"/>
    <dgm:cxn modelId="{87EA0418-4A05-4097-8D20-4D48B0A08D0F}" type="presParOf" srcId="{2FF01F66-B539-4DCA-864F-BBB33328C2F5}" destId="{68215D08-3BB7-4575-8B72-6DB3948278B0}" srcOrd="4" destOrd="0" presId="urn:microsoft.com/office/officeart/2005/8/layout/vList5"/>
    <dgm:cxn modelId="{86562692-14C8-4458-8F32-1CD5B98514E2}" type="presParOf" srcId="{68215D08-3BB7-4575-8B72-6DB3948278B0}" destId="{D5EC31BD-8F4F-45BF-9B01-05E883F775E2}" srcOrd="0" destOrd="0" presId="urn:microsoft.com/office/officeart/2005/8/layout/vList5"/>
    <dgm:cxn modelId="{208FD34E-CD59-4F25-A71B-A0C7D63403D5}" type="presParOf" srcId="{68215D08-3BB7-4575-8B72-6DB3948278B0}" destId="{E94F7B8A-6BBA-44D5-A050-7E3EC9033DD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4B0D32-027C-4C94-88A4-8B03982AFD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2038EA-23CA-4F04-89B1-EB838C623859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2400" b="1" dirty="0">
              <a:latin typeface="Preeti" pitchFamily="2" charset="0"/>
              <a:cs typeface="Kalimati" panose="00000400000000000000" pitchFamily="2"/>
            </a:rPr>
            <a:t>तरकारी बाली</a:t>
          </a:r>
          <a:endParaRPr lang="en-US" sz="2400" b="1" dirty="0">
            <a:latin typeface="Preeti" pitchFamily="2" charset="0"/>
            <a:cs typeface="Kalimati" panose="00000400000000000000" pitchFamily="2"/>
          </a:endParaRPr>
        </a:p>
      </dgm:t>
    </dgm:pt>
    <dgm:pt modelId="{B5499656-A6B3-4E17-B9DD-2D58DEDDC06A}" type="parTrans" cxnId="{64731139-CE50-4ECF-98D5-6835B49D1100}">
      <dgm:prSet/>
      <dgm:spPr/>
      <dgm:t>
        <a:bodyPr/>
        <a:lstStyle/>
        <a:p>
          <a:endParaRPr lang="en-US"/>
        </a:p>
      </dgm:t>
    </dgm:pt>
    <dgm:pt modelId="{CDFC1C41-15CF-4D9D-8EC6-D3FB705E1D33}" type="sibTrans" cxnId="{64731139-CE50-4ECF-98D5-6835B49D1100}">
      <dgm:prSet/>
      <dgm:spPr/>
      <dgm:t>
        <a:bodyPr/>
        <a:lstStyle/>
        <a:p>
          <a:endParaRPr lang="en-US"/>
        </a:p>
      </dgm:t>
    </dgm:pt>
    <dgm:pt modelId="{0B124578-04B3-4105-9C06-11F70DCD1D09}">
      <dgm:prSet phldrT="[Text]" custT="1"/>
      <dgm:spPr/>
      <dgm:t>
        <a:bodyPr/>
        <a:lstStyle/>
        <a:p>
          <a:pPr algn="just"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en-US" sz="1600" dirty="0">
              <a:latin typeface="+mn-lt"/>
            </a:rPr>
            <a:t> </a:t>
          </a:r>
          <a:r>
            <a:rPr lang="ne-NP" sz="2400" dirty="0">
              <a:latin typeface="Preeti" pitchFamily="2" charset="0"/>
              <a:cs typeface="Kalimati" panose="00000400000000000000" pitchFamily="2"/>
            </a:rPr>
            <a:t>वर्षे र हिउँदे तरकारीहरू – काउली, बन्दागोभी, गोलभे“डा, भण्टा, करेलो, भिंडी, भिंडे खोर्सानी, काँक्रो, फर्सी, लौका, घिरौँलो, इस्कुस, परबर, सिमी, बोडी, ब्रोकाउली, रायोको साग, मूला, गाजर, आदि । 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BAE2544E-71C4-43EF-B3C8-265CD38F3F04}" type="parTrans" cxnId="{FFE3445E-0166-4E3D-BD78-5B9A2AC2B279}">
      <dgm:prSet/>
      <dgm:spPr/>
      <dgm:t>
        <a:bodyPr/>
        <a:lstStyle/>
        <a:p>
          <a:endParaRPr lang="en-US"/>
        </a:p>
      </dgm:t>
    </dgm:pt>
    <dgm:pt modelId="{9C7A4AD5-F993-431B-8844-F39F22DFDBF6}" type="sibTrans" cxnId="{FFE3445E-0166-4E3D-BD78-5B9A2AC2B279}">
      <dgm:prSet/>
      <dgm:spPr/>
      <dgm:t>
        <a:bodyPr/>
        <a:lstStyle/>
        <a:p>
          <a:endParaRPr lang="en-US"/>
        </a:p>
      </dgm:t>
    </dgm:pt>
    <dgm:pt modelId="{1C120333-C1D6-4271-9CA4-411528D9EEEC}">
      <dgm:prSet custT="1"/>
      <dgm:spPr/>
      <dgm:t>
        <a:bodyPr/>
        <a:lstStyle/>
        <a:p>
          <a:pPr algn="just"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मसला बालीलाई यदि तरकारीको रूपमा प्रयोग गरिन्छ भने सो लागेको क्षेत्रफललाई तरकारी बालीअन्तर्गत राख्नुपर्छ (जस्तैः प्याज, लसुन, धनिया“ आदि मसला बालीलाई हरियो सागको रूपमा खाने भए अन्य तरकारी बालीअन्तर्गत लेख्नुपर्दछ । </a:t>
          </a:r>
          <a:endParaRPr lang="en-US" sz="2400" dirty="0" err="1">
            <a:latin typeface="Preeti" pitchFamily="2" charset="0"/>
            <a:cs typeface="Kalimati" panose="00000400000000000000" pitchFamily="2"/>
          </a:endParaRPr>
        </a:p>
      </dgm:t>
    </dgm:pt>
    <dgm:pt modelId="{7C0EC753-ABE5-4EAA-AFAD-098EB3F51CEB}" type="parTrans" cxnId="{B6F05A73-B6BD-46BC-BE95-5225E2FFA205}">
      <dgm:prSet/>
      <dgm:spPr/>
      <dgm:t>
        <a:bodyPr/>
        <a:lstStyle/>
        <a:p>
          <a:endParaRPr lang="en-US"/>
        </a:p>
      </dgm:t>
    </dgm:pt>
    <dgm:pt modelId="{0E3A8457-D37D-411A-AC63-4CC0B12608F9}" type="sibTrans" cxnId="{B6F05A73-B6BD-46BC-BE95-5225E2FFA205}">
      <dgm:prSet/>
      <dgm:spPr/>
      <dgm:t>
        <a:bodyPr/>
        <a:lstStyle/>
        <a:p>
          <a:endParaRPr lang="en-US"/>
        </a:p>
      </dgm:t>
    </dgm:pt>
    <dgm:pt modelId="{1E0E6AFA-83FA-49FD-AEBC-B29922AC575A}">
      <dgm:prSet custT="1"/>
      <dgm:spPr/>
      <dgm:t>
        <a:bodyPr/>
        <a:lstStyle/>
        <a:p>
          <a:pPr algn="just"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अन्य तरकारी अन्तर्गत – </a:t>
          </a:r>
          <a:r>
            <a:rPr lang="ne-NP" sz="2400" dirty="0" smtClean="0">
              <a:latin typeface="Preeti" pitchFamily="2" charset="0"/>
              <a:cs typeface="Kalimati" panose="00000400000000000000" pitchFamily="2"/>
            </a:rPr>
            <a:t>च्याउ, चिचिण्डो</a:t>
          </a:r>
          <a:r>
            <a:rPr lang="ne-NP" sz="2400" dirty="0">
              <a:latin typeface="Preeti" pitchFamily="2" charset="0"/>
              <a:cs typeface="Kalimati" panose="00000400000000000000" pitchFamily="2"/>
            </a:rPr>
            <a:t>, कुभिण्डो, कर्कलो, चुकन्दरजस्ता तरकारी पनि पर्दछन् ।</a:t>
          </a:r>
          <a:endParaRPr lang="en-US" sz="2400" dirty="0" err="1">
            <a:latin typeface="Preeti" pitchFamily="2" charset="0"/>
            <a:cs typeface="Kalimati" panose="00000400000000000000" pitchFamily="2"/>
          </a:endParaRPr>
        </a:p>
      </dgm:t>
    </dgm:pt>
    <dgm:pt modelId="{EDB8296E-44D3-421E-A751-8180AFA26F73}" type="parTrans" cxnId="{B8358DB3-687F-450B-BA66-A51FA5AEF6FC}">
      <dgm:prSet/>
      <dgm:spPr/>
      <dgm:t>
        <a:bodyPr/>
        <a:lstStyle/>
        <a:p>
          <a:endParaRPr lang="en-US"/>
        </a:p>
      </dgm:t>
    </dgm:pt>
    <dgm:pt modelId="{053155BA-1E5E-49DB-8F4D-65C70581130E}" type="sibTrans" cxnId="{B8358DB3-687F-450B-BA66-A51FA5AEF6FC}">
      <dgm:prSet/>
      <dgm:spPr/>
      <dgm:t>
        <a:bodyPr/>
        <a:lstStyle/>
        <a:p>
          <a:endParaRPr lang="en-US"/>
        </a:p>
      </dgm:t>
    </dgm:pt>
    <dgm:pt modelId="{2FF01F66-B539-4DCA-864F-BBB33328C2F5}" type="pres">
      <dgm:prSet presAssocID="{F24B0D32-027C-4C94-88A4-8B03982AFD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F84678-07EB-408F-B557-856D48C71FE4}" type="pres">
      <dgm:prSet presAssocID="{E32038EA-23CA-4F04-89B1-EB838C623859}" presName="linNode" presStyleCnt="0"/>
      <dgm:spPr/>
    </dgm:pt>
    <dgm:pt modelId="{501F800C-FF96-4A15-B865-B276B6526CD3}" type="pres">
      <dgm:prSet presAssocID="{E32038EA-23CA-4F04-89B1-EB838C623859}" presName="parentText" presStyleLbl="node1" presStyleIdx="0" presStyleCnt="1" custScaleX="51664" custScaleY="136352" custLinFactNeighborX="1299" custLinFactNeighborY="-9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01B43-E7F6-4795-AAB0-6B471477890B}" type="pres">
      <dgm:prSet presAssocID="{E32038EA-23CA-4F04-89B1-EB838C623859}" presName="descendantText" presStyleLbl="alignAccFollowNode1" presStyleIdx="0" presStyleCnt="1" custAng="0" custScaleX="168440" custScaleY="1704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E3445E-0166-4E3D-BD78-5B9A2AC2B279}" srcId="{E32038EA-23CA-4F04-89B1-EB838C623859}" destId="{0B124578-04B3-4105-9C06-11F70DCD1D09}" srcOrd="0" destOrd="0" parTransId="{BAE2544E-71C4-43EF-B3C8-265CD38F3F04}" sibTransId="{9C7A4AD5-F993-431B-8844-F39F22DFDBF6}"/>
    <dgm:cxn modelId="{64731139-CE50-4ECF-98D5-6835B49D1100}" srcId="{F24B0D32-027C-4C94-88A4-8B03982AFD0B}" destId="{E32038EA-23CA-4F04-89B1-EB838C623859}" srcOrd="0" destOrd="0" parTransId="{B5499656-A6B3-4E17-B9DD-2D58DEDDC06A}" sibTransId="{CDFC1C41-15CF-4D9D-8EC6-D3FB705E1D33}"/>
    <dgm:cxn modelId="{12E351F0-BCB1-4C17-A45D-B942B45ADAA6}" type="presOf" srcId="{E32038EA-23CA-4F04-89B1-EB838C623859}" destId="{501F800C-FF96-4A15-B865-B276B6526CD3}" srcOrd="0" destOrd="0" presId="urn:microsoft.com/office/officeart/2005/8/layout/vList5"/>
    <dgm:cxn modelId="{B8358DB3-687F-450B-BA66-A51FA5AEF6FC}" srcId="{E32038EA-23CA-4F04-89B1-EB838C623859}" destId="{1E0E6AFA-83FA-49FD-AEBC-B29922AC575A}" srcOrd="2" destOrd="0" parTransId="{EDB8296E-44D3-421E-A751-8180AFA26F73}" sibTransId="{053155BA-1E5E-49DB-8F4D-65C70581130E}"/>
    <dgm:cxn modelId="{A9D0A7C0-30D8-4B83-8985-BF950348560D}" type="presOf" srcId="{0B124578-04B3-4105-9C06-11F70DCD1D09}" destId="{43901B43-E7F6-4795-AAB0-6B471477890B}" srcOrd="0" destOrd="0" presId="urn:microsoft.com/office/officeart/2005/8/layout/vList5"/>
    <dgm:cxn modelId="{7FAC2D50-356E-44A4-B9A5-FDEC01506EC6}" type="presOf" srcId="{1E0E6AFA-83FA-49FD-AEBC-B29922AC575A}" destId="{43901B43-E7F6-4795-AAB0-6B471477890B}" srcOrd="0" destOrd="2" presId="urn:microsoft.com/office/officeart/2005/8/layout/vList5"/>
    <dgm:cxn modelId="{B6F05A73-B6BD-46BC-BE95-5225E2FFA205}" srcId="{E32038EA-23CA-4F04-89B1-EB838C623859}" destId="{1C120333-C1D6-4271-9CA4-411528D9EEEC}" srcOrd="1" destOrd="0" parTransId="{7C0EC753-ABE5-4EAA-AFAD-098EB3F51CEB}" sibTransId="{0E3A8457-D37D-411A-AC63-4CC0B12608F9}"/>
    <dgm:cxn modelId="{3FD85EBC-6FDF-469A-81E6-6803A76E6668}" type="presOf" srcId="{1C120333-C1D6-4271-9CA4-411528D9EEEC}" destId="{43901B43-E7F6-4795-AAB0-6B471477890B}" srcOrd="0" destOrd="1" presId="urn:microsoft.com/office/officeart/2005/8/layout/vList5"/>
    <dgm:cxn modelId="{106281FB-21DB-41FB-A4F0-828932D8FDA9}" type="presOf" srcId="{F24B0D32-027C-4C94-88A4-8B03982AFD0B}" destId="{2FF01F66-B539-4DCA-864F-BBB33328C2F5}" srcOrd="0" destOrd="0" presId="urn:microsoft.com/office/officeart/2005/8/layout/vList5"/>
    <dgm:cxn modelId="{29847518-7179-40EF-A64A-49487B724F1E}" type="presParOf" srcId="{2FF01F66-B539-4DCA-864F-BBB33328C2F5}" destId="{E1F84678-07EB-408F-B557-856D48C71FE4}" srcOrd="0" destOrd="0" presId="urn:microsoft.com/office/officeart/2005/8/layout/vList5"/>
    <dgm:cxn modelId="{3C985E18-1EED-462E-863B-E9BDD3EDA4FF}" type="presParOf" srcId="{E1F84678-07EB-408F-B557-856D48C71FE4}" destId="{501F800C-FF96-4A15-B865-B276B6526CD3}" srcOrd="0" destOrd="0" presId="urn:microsoft.com/office/officeart/2005/8/layout/vList5"/>
    <dgm:cxn modelId="{338641F6-810B-4E00-A0D4-0F3F06389B43}" type="presParOf" srcId="{E1F84678-07EB-408F-B557-856D48C71FE4}" destId="{43901B43-E7F6-4795-AAB0-6B471477890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24B0D32-027C-4C94-88A4-8B03982AFD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2038EA-23CA-4F04-89B1-EB838C623859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2800" b="1" i="0" dirty="0">
              <a:latin typeface="Preeti" pitchFamily="2" charset="0"/>
              <a:cs typeface="Kalimati" panose="00000400000000000000" pitchFamily="2"/>
            </a:rPr>
            <a:t>भुइँघाँस</a:t>
          </a:r>
          <a:endParaRPr lang="en-US" sz="2800" b="1" i="0" dirty="0">
            <a:latin typeface="Preeti" pitchFamily="2" charset="0"/>
            <a:cs typeface="Kalimati" panose="00000400000000000000" pitchFamily="2"/>
          </a:endParaRPr>
        </a:p>
      </dgm:t>
    </dgm:pt>
    <dgm:pt modelId="{B5499656-A6B3-4E17-B9DD-2D58DEDDC06A}" type="parTrans" cxnId="{64731139-CE50-4ECF-98D5-6835B49D1100}">
      <dgm:prSet/>
      <dgm:spPr/>
      <dgm:t>
        <a:bodyPr/>
        <a:lstStyle/>
        <a:p>
          <a:endParaRPr lang="en-US"/>
        </a:p>
      </dgm:t>
    </dgm:pt>
    <dgm:pt modelId="{CDFC1C41-15CF-4D9D-8EC6-D3FB705E1D33}" type="sibTrans" cxnId="{64731139-CE50-4ECF-98D5-6835B49D1100}">
      <dgm:prSet/>
      <dgm:spPr/>
      <dgm:t>
        <a:bodyPr/>
        <a:lstStyle/>
        <a:p>
          <a:endParaRPr lang="en-US"/>
        </a:p>
      </dgm:t>
    </dgm:pt>
    <dgm:pt modelId="{0B124578-04B3-4105-9C06-11F70DCD1D09}">
      <dgm:prSet phldrT="[Text]" custT="1"/>
      <dgm:spPr/>
      <dgm:t>
        <a:bodyPr/>
        <a:lstStyle/>
        <a:p>
          <a:pPr algn="just"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ne-NP" sz="2400" i="0" dirty="0">
              <a:latin typeface="Preeti" pitchFamily="2" charset="0"/>
              <a:cs typeface="Kalimati" panose="00000400000000000000" pitchFamily="2"/>
            </a:rPr>
            <a:t>गाईवस्तुको आहारको निमित्त कृषक परिवारले आफ्नो चलन भित्रको खेतबारी, अन्य खाली जग्गा र खेतबारीको कान्लाहरुमा लगाएको एक वर्षे भुइँघाँसहरु यसमा पर्दछन् ।</a:t>
          </a:r>
          <a:endParaRPr lang="en-US" sz="2400" i="0" dirty="0">
            <a:latin typeface="Preeti" pitchFamily="2" charset="0"/>
            <a:cs typeface="Kalimati" panose="00000400000000000000" pitchFamily="2"/>
          </a:endParaRPr>
        </a:p>
      </dgm:t>
    </dgm:pt>
    <dgm:pt modelId="{BAE2544E-71C4-43EF-B3C8-265CD38F3F04}" type="parTrans" cxnId="{FFE3445E-0166-4E3D-BD78-5B9A2AC2B279}">
      <dgm:prSet/>
      <dgm:spPr/>
      <dgm:t>
        <a:bodyPr/>
        <a:lstStyle/>
        <a:p>
          <a:endParaRPr lang="en-US"/>
        </a:p>
      </dgm:t>
    </dgm:pt>
    <dgm:pt modelId="{9C7A4AD5-F993-431B-8844-F39F22DFDBF6}" type="sibTrans" cxnId="{FFE3445E-0166-4E3D-BD78-5B9A2AC2B279}">
      <dgm:prSet/>
      <dgm:spPr/>
      <dgm:t>
        <a:bodyPr/>
        <a:lstStyle/>
        <a:p>
          <a:endParaRPr lang="en-US"/>
        </a:p>
      </dgm:t>
    </dgm:pt>
    <dgm:pt modelId="{EC804328-834B-437E-A28C-61413A28F38B}">
      <dgm:prSet phldrT="[Text]" custT="1"/>
      <dgm:spPr/>
      <dgm:t>
        <a:bodyPr/>
        <a:lstStyle/>
        <a:p>
          <a:pPr algn="just"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ne-NP" sz="2400" i="0" dirty="0">
              <a:latin typeface="Preeti" pitchFamily="2" charset="0"/>
              <a:cs typeface="Kalimati" panose="00000400000000000000" pitchFamily="2"/>
            </a:rPr>
            <a:t>यस्ता भुइँघाँस दुई प्रकारका हुन्छन् – हिउँदे र वर्षे घाँस ।</a:t>
          </a:r>
          <a:endParaRPr lang="en-US" sz="2400" i="0" dirty="0">
            <a:latin typeface="Preeti" pitchFamily="2" charset="0"/>
            <a:cs typeface="Kalimati" panose="00000400000000000000" pitchFamily="2"/>
          </a:endParaRPr>
        </a:p>
      </dgm:t>
    </dgm:pt>
    <dgm:pt modelId="{C8A484A5-6738-4914-8773-CEC1AE2E7205}" type="parTrans" cxnId="{64F14C82-D109-44B2-AD35-B0CD7928EECC}">
      <dgm:prSet/>
      <dgm:spPr/>
      <dgm:t>
        <a:bodyPr/>
        <a:lstStyle/>
        <a:p>
          <a:endParaRPr lang="en-US"/>
        </a:p>
      </dgm:t>
    </dgm:pt>
    <dgm:pt modelId="{EE096D25-0A6A-4DC0-8817-F26EB22B778C}" type="sibTrans" cxnId="{64F14C82-D109-44B2-AD35-B0CD7928EECC}">
      <dgm:prSet/>
      <dgm:spPr/>
      <dgm:t>
        <a:bodyPr/>
        <a:lstStyle/>
        <a:p>
          <a:endParaRPr lang="en-US"/>
        </a:p>
      </dgm:t>
    </dgm:pt>
    <dgm:pt modelId="{3B1497AE-EC35-4018-8AFB-CA9DB5647B40}">
      <dgm:prSet phldrT="[Text]" custT="1"/>
      <dgm:spPr/>
      <dgm:t>
        <a:bodyPr/>
        <a:lstStyle/>
        <a:p>
          <a:pPr algn="just"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ne-NP" sz="2400" i="0" dirty="0">
              <a:latin typeface="Preeti" pitchFamily="2" charset="0"/>
              <a:cs typeface="Kalimati" panose="00000400000000000000" pitchFamily="2"/>
            </a:rPr>
            <a:t>बर्सिम, जै, केराउ, भेच आदि हिउँदे भुइँघाँस हुन् ।</a:t>
          </a:r>
          <a:endParaRPr lang="en-US" sz="2400" i="0" dirty="0">
            <a:latin typeface="Preeti" pitchFamily="2" charset="0"/>
            <a:cs typeface="Kalimati" panose="00000400000000000000" pitchFamily="2"/>
          </a:endParaRPr>
        </a:p>
      </dgm:t>
    </dgm:pt>
    <dgm:pt modelId="{E8DFF7E6-55D9-488C-8F7F-CB403243198D}" type="parTrans" cxnId="{41F0B1CB-2153-4A05-BCCE-8907D4296201}">
      <dgm:prSet/>
      <dgm:spPr/>
      <dgm:t>
        <a:bodyPr/>
        <a:lstStyle/>
        <a:p>
          <a:endParaRPr lang="en-US"/>
        </a:p>
      </dgm:t>
    </dgm:pt>
    <dgm:pt modelId="{B7282FC0-F8DE-423B-B223-FECB657F4332}" type="sibTrans" cxnId="{41F0B1CB-2153-4A05-BCCE-8907D4296201}">
      <dgm:prSet/>
      <dgm:spPr/>
      <dgm:t>
        <a:bodyPr/>
        <a:lstStyle/>
        <a:p>
          <a:endParaRPr lang="en-US"/>
        </a:p>
      </dgm:t>
    </dgm:pt>
    <dgm:pt modelId="{27D34729-5A33-4C33-A8C5-4EEA8D0717DF}">
      <dgm:prSet phldrT="[Text]" custT="1"/>
      <dgm:spPr/>
      <dgm:t>
        <a:bodyPr/>
        <a:lstStyle/>
        <a:p>
          <a:pPr algn="just"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ne-NP" sz="2400" i="0" dirty="0">
              <a:latin typeface="Preeti" pitchFamily="2" charset="0"/>
              <a:cs typeface="Kalimati" panose="00000400000000000000" pitchFamily="2"/>
            </a:rPr>
            <a:t>वर्षे भुइँघाँसमा भटमास, मकै, मकैचरी, जोआर, बाजरा, बोडी आदि पर्दछन् ।</a:t>
          </a:r>
          <a:endParaRPr lang="en-US" sz="2400" i="0" dirty="0">
            <a:latin typeface="Preeti" pitchFamily="2" charset="0"/>
            <a:cs typeface="Kalimati" panose="00000400000000000000" pitchFamily="2"/>
          </a:endParaRPr>
        </a:p>
      </dgm:t>
    </dgm:pt>
    <dgm:pt modelId="{063EBB0D-B1BD-44E1-99AD-09CD6EB5D3ED}" type="parTrans" cxnId="{82B511E4-ACE8-4005-A946-FF644D4EA5C9}">
      <dgm:prSet/>
      <dgm:spPr/>
      <dgm:t>
        <a:bodyPr/>
        <a:lstStyle/>
        <a:p>
          <a:endParaRPr lang="en-US"/>
        </a:p>
      </dgm:t>
    </dgm:pt>
    <dgm:pt modelId="{06A2F77A-75F7-4F1A-9A8B-56FD8059AC8B}" type="sibTrans" cxnId="{82B511E4-ACE8-4005-A946-FF644D4EA5C9}">
      <dgm:prSet/>
      <dgm:spPr/>
      <dgm:t>
        <a:bodyPr/>
        <a:lstStyle/>
        <a:p>
          <a:endParaRPr lang="en-US"/>
        </a:p>
      </dgm:t>
    </dgm:pt>
    <dgm:pt modelId="{2FF01F66-B539-4DCA-864F-BBB33328C2F5}" type="pres">
      <dgm:prSet presAssocID="{F24B0D32-027C-4C94-88A4-8B03982AFD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F84678-07EB-408F-B557-856D48C71FE4}" type="pres">
      <dgm:prSet presAssocID="{E32038EA-23CA-4F04-89B1-EB838C623859}" presName="linNode" presStyleCnt="0"/>
      <dgm:spPr/>
    </dgm:pt>
    <dgm:pt modelId="{501F800C-FF96-4A15-B865-B276B6526CD3}" type="pres">
      <dgm:prSet presAssocID="{E32038EA-23CA-4F04-89B1-EB838C623859}" presName="parentText" presStyleLbl="node1" presStyleIdx="0" presStyleCnt="1" custScaleX="45056" custScaleY="136352" custLinFactNeighborX="-9330" custLinFactNeighborY="4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01B43-E7F6-4795-AAB0-6B471477890B}" type="pres">
      <dgm:prSet presAssocID="{E32038EA-23CA-4F04-89B1-EB838C623859}" presName="descendantText" presStyleLbl="alignAccFollowNode1" presStyleIdx="0" presStyleCnt="1" custAng="0" custScaleX="128411" custScaleY="170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3205FA-A9C9-4814-9F80-E748A8523864}" type="presOf" srcId="{F24B0D32-027C-4C94-88A4-8B03982AFD0B}" destId="{2FF01F66-B539-4DCA-864F-BBB33328C2F5}" srcOrd="0" destOrd="0" presId="urn:microsoft.com/office/officeart/2005/8/layout/vList5"/>
    <dgm:cxn modelId="{FFE3445E-0166-4E3D-BD78-5B9A2AC2B279}" srcId="{E32038EA-23CA-4F04-89B1-EB838C623859}" destId="{0B124578-04B3-4105-9C06-11F70DCD1D09}" srcOrd="0" destOrd="0" parTransId="{BAE2544E-71C4-43EF-B3C8-265CD38F3F04}" sibTransId="{9C7A4AD5-F993-431B-8844-F39F22DFDBF6}"/>
    <dgm:cxn modelId="{64F14C82-D109-44B2-AD35-B0CD7928EECC}" srcId="{E32038EA-23CA-4F04-89B1-EB838C623859}" destId="{EC804328-834B-437E-A28C-61413A28F38B}" srcOrd="1" destOrd="0" parTransId="{C8A484A5-6738-4914-8773-CEC1AE2E7205}" sibTransId="{EE096D25-0A6A-4DC0-8817-F26EB22B778C}"/>
    <dgm:cxn modelId="{64731139-CE50-4ECF-98D5-6835B49D1100}" srcId="{F24B0D32-027C-4C94-88A4-8B03982AFD0B}" destId="{E32038EA-23CA-4F04-89B1-EB838C623859}" srcOrd="0" destOrd="0" parTransId="{B5499656-A6B3-4E17-B9DD-2D58DEDDC06A}" sibTransId="{CDFC1C41-15CF-4D9D-8EC6-D3FB705E1D33}"/>
    <dgm:cxn modelId="{41F0B1CB-2153-4A05-BCCE-8907D4296201}" srcId="{E32038EA-23CA-4F04-89B1-EB838C623859}" destId="{3B1497AE-EC35-4018-8AFB-CA9DB5647B40}" srcOrd="2" destOrd="0" parTransId="{E8DFF7E6-55D9-488C-8F7F-CB403243198D}" sibTransId="{B7282FC0-F8DE-423B-B223-FECB657F4332}"/>
    <dgm:cxn modelId="{F419E7D1-EF41-412F-8D24-54905A79882B}" type="presOf" srcId="{27D34729-5A33-4C33-A8C5-4EEA8D0717DF}" destId="{43901B43-E7F6-4795-AAB0-6B471477890B}" srcOrd="0" destOrd="3" presId="urn:microsoft.com/office/officeart/2005/8/layout/vList5"/>
    <dgm:cxn modelId="{D3062604-9B72-4739-8DAC-B754A241C2F4}" type="presOf" srcId="{E32038EA-23CA-4F04-89B1-EB838C623859}" destId="{501F800C-FF96-4A15-B865-B276B6526CD3}" srcOrd="0" destOrd="0" presId="urn:microsoft.com/office/officeart/2005/8/layout/vList5"/>
    <dgm:cxn modelId="{5FC10D1C-F8FA-4615-96E4-B6EE6FE6DE7F}" type="presOf" srcId="{3B1497AE-EC35-4018-8AFB-CA9DB5647B40}" destId="{43901B43-E7F6-4795-AAB0-6B471477890B}" srcOrd="0" destOrd="2" presId="urn:microsoft.com/office/officeart/2005/8/layout/vList5"/>
    <dgm:cxn modelId="{82B511E4-ACE8-4005-A946-FF644D4EA5C9}" srcId="{E32038EA-23CA-4F04-89B1-EB838C623859}" destId="{27D34729-5A33-4C33-A8C5-4EEA8D0717DF}" srcOrd="3" destOrd="0" parTransId="{063EBB0D-B1BD-44E1-99AD-09CD6EB5D3ED}" sibTransId="{06A2F77A-75F7-4F1A-9A8B-56FD8059AC8B}"/>
    <dgm:cxn modelId="{B14F263C-DBB6-4078-BA22-991F0B86EE7D}" type="presOf" srcId="{0B124578-04B3-4105-9C06-11F70DCD1D09}" destId="{43901B43-E7F6-4795-AAB0-6B471477890B}" srcOrd="0" destOrd="0" presId="urn:microsoft.com/office/officeart/2005/8/layout/vList5"/>
    <dgm:cxn modelId="{715884AA-BDF3-42C9-A595-F380369638D9}" type="presOf" srcId="{EC804328-834B-437E-A28C-61413A28F38B}" destId="{43901B43-E7F6-4795-AAB0-6B471477890B}" srcOrd="0" destOrd="1" presId="urn:microsoft.com/office/officeart/2005/8/layout/vList5"/>
    <dgm:cxn modelId="{68BD4B71-CFBD-44B7-A68A-58CD06BDA2A3}" type="presParOf" srcId="{2FF01F66-B539-4DCA-864F-BBB33328C2F5}" destId="{E1F84678-07EB-408F-B557-856D48C71FE4}" srcOrd="0" destOrd="0" presId="urn:microsoft.com/office/officeart/2005/8/layout/vList5"/>
    <dgm:cxn modelId="{5A78B427-1A52-4B5B-9C0A-38348B692C18}" type="presParOf" srcId="{E1F84678-07EB-408F-B557-856D48C71FE4}" destId="{501F800C-FF96-4A15-B865-B276B6526CD3}" srcOrd="0" destOrd="0" presId="urn:microsoft.com/office/officeart/2005/8/layout/vList5"/>
    <dgm:cxn modelId="{76C5B3AF-EF97-4B78-BC54-34B3BDABE967}" type="presParOf" srcId="{E1F84678-07EB-408F-B557-856D48C71FE4}" destId="{43901B43-E7F6-4795-AAB0-6B471477890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01B43-E7F6-4795-AAB0-6B471477890B}">
      <dsp:nvSpPr>
        <dsp:cNvPr id="0" name=""/>
        <dsp:cNvSpPr/>
      </dsp:nvSpPr>
      <dsp:spPr>
        <a:xfrm rot="5400000">
          <a:off x="4964910" y="-1705717"/>
          <a:ext cx="2368253" cy="57831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latin typeface="+mn-lt"/>
              <a:cs typeface="Kalimati" panose="00000400000000000000" pitchFamily="2"/>
            </a:rPr>
            <a:t> </a:t>
          </a: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धान, गहुँ, मकै, कोदो, जौ÷उवा, फापर र अन्य खाद्यान्न बाली (जस्तैः चिनु, कागुनो, जुनेलो, राई आदि) ।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</dsp:txBody>
      <dsp:txXfrm rot="-5400000">
        <a:off x="3257451" y="117351"/>
        <a:ext cx="5667563" cy="2137035"/>
      </dsp:txXfrm>
    </dsp:sp>
    <dsp:sp modelId="{501F800C-FF96-4A15-B865-B276B6526CD3}">
      <dsp:nvSpPr>
        <dsp:cNvPr id="0" name=""/>
        <dsp:cNvSpPr/>
      </dsp:nvSpPr>
      <dsp:spPr>
        <a:xfrm>
          <a:off x="4416" y="482097"/>
          <a:ext cx="3253034" cy="1407542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800" b="1" kern="1200" dirty="0">
              <a:latin typeface="Preeti" pitchFamily="2" charset="0"/>
              <a:cs typeface="Kalimati" pitchFamily="2"/>
            </a:rPr>
            <a:t>खाद्यान्न बाली</a:t>
          </a:r>
          <a:endParaRPr lang="en-US" sz="2800" b="1" kern="1200" dirty="0">
            <a:latin typeface="Preeti" pitchFamily="2" charset="0"/>
            <a:cs typeface="Kalimati" pitchFamily="2"/>
          </a:endParaRPr>
        </a:p>
      </dsp:txBody>
      <dsp:txXfrm>
        <a:off x="73127" y="550808"/>
        <a:ext cx="3115612" cy="1270120"/>
      </dsp:txXfrm>
    </dsp:sp>
    <dsp:sp modelId="{B7A3B481-218A-4F51-B4DE-6C52E02A5B0E}">
      <dsp:nvSpPr>
        <dsp:cNvPr id="0" name=""/>
        <dsp:cNvSpPr/>
      </dsp:nvSpPr>
      <dsp:spPr>
        <a:xfrm rot="5400000">
          <a:off x="5348242" y="483471"/>
          <a:ext cx="1601589" cy="57831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latin typeface="+mn-lt"/>
            </a:rPr>
            <a:t> </a:t>
          </a: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भटमास, मास, रहर, खेसरी, मुसुरो, चना, केराउ, गहत, बोडी, सिमी, मुङ, गहत, बोडी, सिमी र अन्य दाल बाली (जस्तैः मस्याङ, राजमा बकुला आदि) ।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</dsp:txBody>
      <dsp:txXfrm rot="-5400000">
        <a:off x="3257451" y="2652446"/>
        <a:ext cx="5704989" cy="1445223"/>
      </dsp:txXfrm>
    </dsp:sp>
    <dsp:sp modelId="{68F34DC0-1BC0-4C36-853F-284A8A6E097B}">
      <dsp:nvSpPr>
        <dsp:cNvPr id="0" name=""/>
        <dsp:cNvSpPr/>
      </dsp:nvSpPr>
      <dsp:spPr>
        <a:xfrm>
          <a:off x="4416" y="2425359"/>
          <a:ext cx="3253034" cy="1899397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800" b="1" kern="1200" dirty="0">
              <a:latin typeface="Preeti" pitchFamily="2" charset="0"/>
              <a:cs typeface="Kalimati" panose="00000400000000000000" pitchFamily="2"/>
            </a:rPr>
            <a:t>कोसे/दाल बाली</a:t>
          </a:r>
          <a:endParaRPr lang="en-US" sz="2800" b="1" kern="1200" dirty="0">
            <a:latin typeface="Preeti" pitchFamily="2" charset="0"/>
            <a:cs typeface="Kalimati" pitchFamily="2"/>
          </a:endParaRPr>
        </a:p>
      </dsp:txBody>
      <dsp:txXfrm>
        <a:off x="97137" y="2518080"/>
        <a:ext cx="3067592" cy="1713955"/>
      </dsp:txXfrm>
    </dsp:sp>
    <dsp:sp modelId="{E94F7B8A-6BBA-44D5-A050-7E3EC9033DD9}">
      <dsp:nvSpPr>
        <dsp:cNvPr id="0" name=""/>
        <dsp:cNvSpPr/>
      </dsp:nvSpPr>
      <dsp:spPr>
        <a:xfrm rot="5400000">
          <a:off x="5387404" y="2345602"/>
          <a:ext cx="1523264" cy="57831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e-NP" sz="2400" kern="1200" dirty="0">
              <a:latin typeface="+mn-lt"/>
            </a:rPr>
            <a:t> </a:t>
          </a:r>
          <a:r>
            <a:rPr lang="ne-NP" sz="2400" kern="1200" dirty="0">
              <a:latin typeface="+mn-lt"/>
              <a:cs typeface="Kalimati" panose="00000400000000000000" pitchFamily="2"/>
            </a:rPr>
            <a:t>हिउँदे आलु, वर्षे आलु, सखरखण्ड, पिँडालु तरुल र अन्य कन्दमूल बाली (जस्तैः तरुल, ओल आदि) ।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</dsp:txBody>
      <dsp:txXfrm rot="-5400000">
        <a:off x="3257450" y="4549916"/>
        <a:ext cx="5708812" cy="1374544"/>
      </dsp:txXfrm>
    </dsp:sp>
    <dsp:sp modelId="{D5EC31BD-8F4F-45BF-9B01-05E883F775E2}">
      <dsp:nvSpPr>
        <dsp:cNvPr id="0" name=""/>
        <dsp:cNvSpPr/>
      </dsp:nvSpPr>
      <dsp:spPr>
        <a:xfrm>
          <a:off x="0" y="4350123"/>
          <a:ext cx="3253034" cy="1714137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800" b="1" kern="1200" dirty="0">
              <a:latin typeface="Preeti" pitchFamily="2" charset="0"/>
              <a:cs typeface="Kalimati" panose="00000400000000000000" pitchFamily="2"/>
            </a:rPr>
            <a:t>कन्दमूल बाली</a:t>
          </a:r>
          <a:endParaRPr lang="en-US" sz="2800" b="1" kern="1200" dirty="0">
            <a:latin typeface="Preeti" pitchFamily="2" charset="0"/>
            <a:cs typeface="Kalimati" panose="00000400000000000000" pitchFamily="2"/>
          </a:endParaRPr>
        </a:p>
      </dsp:txBody>
      <dsp:txXfrm>
        <a:off x="83677" y="4433800"/>
        <a:ext cx="3085680" cy="15467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01B43-E7F6-4795-AAB0-6B471477890B}">
      <dsp:nvSpPr>
        <dsp:cNvPr id="0" name=""/>
        <dsp:cNvSpPr/>
      </dsp:nvSpPr>
      <dsp:spPr>
        <a:xfrm rot="5400000">
          <a:off x="5296487" y="-2077223"/>
          <a:ext cx="1691413" cy="584944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तोरी/सस्र्यूँ, बदाम, आलस, तिल, झुसे तिल र अन्य तेल बाली (जस्तैः रायो, सूर्यमुखी, आदि) ।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endParaRPr lang="en-US" sz="2400" kern="1200" dirty="0" err="1">
            <a:latin typeface="Preeti" pitchFamily="2" charset="0"/>
            <a:cs typeface="Kalimati" panose="00000400000000000000" pitchFamily="2"/>
          </a:endParaRPr>
        </a:p>
      </dsp:txBody>
      <dsp:txXfrm rot="-5400000">
        <a:off x="3217471" y="84361"/>
        <a:ext cx="5766878" cy="1526277"/>
      </dsp:txXfrm>
    </dsp:sp>
    <dsp:sp modelId="{501F800C-FF96-4A15-B865-B276B6526CD3}">
      <dsp:nvSpPr>
        <dsp:cNvPr id="0" name=""/>
        <dsp:cNvSpPr/>
      </dsp:nvSpPr>
      <dsp:spPr>
        <a:xfrm>
          <a:off x="881" y="59043"/>
          <a:ext cx="3216589" cy="1576911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3600" b="1" kern="1200" dirty="0">
              <a:latin typeface="Preeti" pitchFamily="2" charset="0"/>
              <a:cs typeface="Kalimati" pitchFamily="2"/>
            </a:rPr>
            <a:t>तेल बाली</a:t>
          </a:r>
          <a:endParaRPr lang="en-US" sz="3600" b="1" kern="1200" dirty="0">
            <a:latin typeface="Preeti" pitchFamily="2" charset="0"/>
            <a:cs typeface="Kalimati" pitchFamily="2"/>
          </a:endParaRPr>
        </a:p>
      </dsp:txBody>
      <dsp:txXfrm>
        <a:off x="77859" y="136021"/>
        <a:ext cx="3062633" cy="1422955"/>
      </dsp:txXfrm>
    </dsp:sp>
    <dsp:sp modelId="{B7A3B481-218A-4F51-B4DE-6C52E02A5B0E}">
      <dsp:nvSpPr>
        <dsp:cNvPr id="0" name=""/>
        <dsp:cNvSpPr/>
      </dsp:nvSpPr>
      <dsp:spPr>
        <a:xfrm rot="5400000">
          <a:off x="5263810" y="-79654"/>
          <a:ext cx="1794307" cy="57977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उखु, सनपाट, सुर्ती र अन्य नगदे बाली (जस्तैः कपास) ।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endParaRPr lang="en-US" sz="2400" kern="1200" dirty="0" err="1">
            <a:latin typeface="Preeti" pitchFamily="2" charset="0"/>
            <a:cs typeface="Kalimati" panose="00000400000000000000" pitchFamily="2"/>
          </a:endParaRPr>
        </a:p>
      </dsp:txBody>
      <dsp:txXfrm rot="-5400000">
        <a:off x="3262102" y="2009645"/>
        <a:ext cx="5710133" cy="1619125"/>
      </dsp:txXfrm>
    </dsp:sp>
    <dsp:sp modelId="{68F34DC0-1BC0-4C36-853F-284A8A6E097B}">
      <dsp:nvSpPr>
        <dsp:cNvPr id="0" name=""/>
        <dsp:cNvSpPr/>
      </dsp:nvSpPr>
      <dsp:spPr>
        <a:xfrm>
          <a:off x="881" y="1755232"/>
          <a:ext cx="3261220" cy="2127950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3600" b="1" kern="1200" dirty="0">
              <a:latin typeface="Preeti" pitchFamily="2" charset="0"/>
              <a:cs typeface="Kalimati" pitchFamily="2"/>
            </a:rPr>
            <a:t>नगदे बाली</a:t>
          </a:r>
          <a:endParaRPr lang="en-US" sz="3600" b="1" kern="1200" dirty="0">
            <a:latin typeface="Preeti" pitchFamily="2" charset="0"/>
            <a:cs typeface="Kalimati" pitchFamily="2"/>
          </a:endParaRPr>
        </a:p>
      </dsp:txBody>
      <dsp:txXfrm>
        <a:off x="104759" y="1859110"/>
        <a:ext cx="3053464" cy="1920194"/>
      </dsp:txXfrm>
    </dsp:sp>
    <dsp:sp modelId="{E94F7B8A-6BBA-44D5-A050-7E3EC9033DD9}">
      <dsp:nvSpPr>
        <dsp:cNvPr id="0" name=""/>
        <dsp:cNvSpPr/>
      </dsp:nvSpPr>
      <dsp:spPr>
        <a:xfrm rot="5400000">
          <a:off x="5307685" y="2006545"/>
          <a:ext cx="1706558" cy="57977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latin typeface="+mn-lt"/>
              <a:cs typeface="Kalimati" panose="00000400000000000000" pitchFamily="2"/>
            </a:rPr>
            <a:t> </a:t>
          </a: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खुर्सानी, प्याज, लसुन, अदुवा, हलेदो÷बेसार, धनियाँ तथा अन्य मसला बाली (जस्तैः मेथी) ।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</dsp:txBody>
      <dsp:txXfrm rot="-5400000">
        <a:off x="3262103" y="4135435"/>
        <a:ext cx="5714417" cy="1539944"/>
      </dsp:txXfrm>
    </dsp:sp>
    <dsp:sp modelId="{D5EC31BD-8F4F-45BF-9B01-05E883F775E2}">
      <dsp:nvSpPr>
        <dsp:cNvPr id="0" name=""/>
        <dsp:cNvSpPr/>
      </dsp:nvSpPr>
      <dsp:spPr>
        <a:xfrm>
          <a:off x="881" y="3945208"/>
          <a:ext cx="3261220" cy="1920398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3600" b="1" kern="1200" dirty="0">
              <a:latin typeface="Preeti" pitchFamily="2" charset="0"/>
              <a:cs typeface="Kalimati" pitchFamily="2"/>
            </a:rPr>
            <a:t>मसला बाली</a:t>
          </a:r>
          <a:endParaRPr lang="en-US" sz="3600" b="1" kern="1200" dirty="0">
            <a:latin typeface="Preeti" pitchFamily="2" charset="0"/>
            <a:cs typeface="Kalimati" pitchFamily="2"/>
          </a:endParaRPr>
        </a:p>
      </dsp:txBody>
      <dsp:txXfrm>
        <a:off x="94627" y="4038954"/>
        <a:ext cx="3073728" cy="17329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01B43-E7F6-4795-AAB0-6B471477890B}">
      <dsp:nvSpPr>
        <dsp:cNvPr id="0" name=""/>
        <dsp:cNvSpPr/>
      </dsp:nvSpPr>
      <dsp:spPr>
        <a:xfrm rot="5400000">
          <a:off x="2157637" y="-808772"/>
          <a:ext cx="6163785" cy="778974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1600" kern="1200" dirty="0">
              <a:latin typeface="+mn-lt"/>
            </a:rPr>
            <a:t> </a:t>
          </a: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वर्षे र हिउँदे तरकारीहरू – काउली, बन्दागोभी, गोलभे“डा, भण्टा, करेलो, भिंडी, भिंडे खोर्सानी, काँक्रो, फर्सी, लौका, घिरौँलो, इस्कुस, परबर, सिमी, बोडी, ब्रोकाउली, रायोको साग, मूला, गाजर, आदि । 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मसला बालीलाई यदि तरकारीको रूपमा प्रयोग गरिन्छ भने सो लागेको क्षेत्रफललाई तरकारी बालीअन्तर्गत राख्नुपर्छ (जस्तैः प्याज, लसुन, धनिया“ आदि मसला बालीलाई हरियो सागको रूपमा खाने भए अन्य तरकारी बालीअन्तर्गत लेख्नुपर्दछ । </a:t>
          </a:r>
          <a:endParaRPr lang="en-US" sz="2400" kern="1200" dirty="0" err="1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अन्य तरकारी अन्तर्गत – </a:t>
          </a:r>
          <a:r>
            <a:rPr lang="ne-NP" sz="2400" kern="1200" dirty="0" smtClean="0">
              <a:latin typeface="Preeti" pitchFamily="2" charset="0"/>
              <a:cs typeface="Kalimati" panose="00000400000000000000" pitchFamily="2"/>
            </a:rPr>
            <a:t>च्याउ, चिचिण्डो</a:t>
          </a: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, कुभिण्डो, कर्कलो, चुकन्दरजस्ता तरकारी पनि पर्दछन् ।</a:t>
          </a:r>
          <a:endParaRPr lang="en-US" sz="2400" kern="1200" dirty="0" err="1">
            <a:latin typeface="Preeti" pitchFamily="2" charset="0"/>
            <a:cs typeface="Kalimati" panose="00000400000000000000" pitchFamily="2"/>
          </a:endParaRPr>
        </a:p>
      </dsp:txBody>
      <dsp:txXfrm rot="-5400000">
        <a:off x="1344658" y="305098"/>
        <a:ext cx="7488854" cy="5562003"/>
      </dsp:txXfrm>
    </dsp:sp>
    <dsp:sp modelId="{501F800C-FF96-4A15-B865-B276B6526CD3}">
      <dsp:nvSpPr>
        <dsp:cNvPr id="0" name=""/>
        <dsp:cNvSpPr/>
      </dsp:nvSpPr>
      <dsp:spPr>
        <a:xfrm>
          <a:off x="60764" y="0"/>
          <a:ext cx="1343967" cy="6164002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400" b="1" kern="1200" dirty="0">
              <a:latin typeface="Preeti" pitchFamily="2" charset="0"/>
              <a:cs typeface="Kalimati" panose="00000400000000000000" pitchFamily="2"/>
            </a:rPr>
            <a:t>तरकारी बाली</a:t>
          </a:r>
          <a:endParaRPr lang="en-US" sz="2400" b="1" kern="1200" dirty="0">
            <a:latin typeface="Preeti" pitchFamily="2" charset="0"/>
            <a:cs typeface="Kalimati" panose="00000400000000000000" pitchFamily="2"/>
          </a:endParaRPr>
        </a:p>
      </dsp:txBody>
      <dsp:txXfrm>
        <a:off x="126371" y="65607"/>
        <a:ext cx="1212753" cy="60327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01B43-E7F6-4795-AAB0-6B471477890B}">
      <dsp:nvSpPr>
        <dsp:cNvPr id="0" name=""/>
        <dsp:cNvSpPr/>
      </dsp:nvSpPr>
      <dsp:spPr>
        <a:xfrm rot="5400000">
          <a:off x="2224645" y="-674458"/>
          <a:ext cx="6087883" cy="744491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i="0" kern="1200" dirty="0">
              <a:latin typeface="Preeti" pitchFamily="2" charset="0"/>
              <a:cs typeface="Kalimati" panose="00000400000000000000" pitchFamily="2"/>
            </a:rPr>
            <a:t>गाईवस्तुको आहारको निमित्त कृषक परिवारले आफ्नो चलन भित्रको खेतबारी, अन्य खाली जग्गा र खेतबारीको कान्लाहरुमा लगाएको एक वर्षे भुइँघाँसहरु यसमा पर्दछन् ।</a:t>
          </a:r>
          <a:endParaRPr lang="en-US" sz="2400" i="0" kern="1200" dirty="0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i="0" kern="1200" dirty="0">
              <a:latin typeface="Preeti" pitchFamily="2" charset="0"/>
              <a:cs typeface="Kalimati" panose="00000400000000000000" pitchFamily="2"/>
            </a:rPr>
            <a:t>यस्ता भुइँघाँस दुई प्रकारका हुन्छन् – हिउँदे र वर्षे घाँस ।</a:t>
          </a:r>
          <a:endParaRPr lang="en-US" sz="2400" i="0" kern="1200" dirty="0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i="0" kern="1200" dirty="0">
              <a:latin typeface="Preeti" pitchFamily="2" charset="0"/>
              <a:cs typeface="Kalimati" panose="00000400000000000000" pitchFamily="2"/>
            </a:rPr>
            <a:t>बर्सिम, जै, केराउ, भेच आदि हिउँदे भुइँघाँस हुन् ।</a:t>
          </a:r>
          <a:endParaRPr lang="en-US" sz="2400" i="0" kern="1200" dirty="0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i="0" kern="1200" dirty="0">
              <a:latin typeface="Preeti" pitchFamily="2" charset="0"/>
              <a:cs typeface="Kalimati" panose="00000400000000000000" pitchFamily="2"/>
            </a:rPr>
            <a:t>वर्षे भुइँघाँसमा भटमास, मकै, मकैचरी, जोआर, बाजरा, बोडी आदि पर्दछन् ।</a:t>
          </a:r>
          <a:endParaRPr lang="en-US" sz="2400" i="0" kern="1200" dirty="0">
            <a:latin typeface="Preeti" pitchFamily="2" charset="0"/>
            <a:cs typeface="Kalimati" panose="00000400000000000000" pitchFamily="2"/>
          </a:endParaRPr>
        </a:p>
      </dsp:txBody>
      <dsp:txXfrm rot="-5400000">
        <a:off x="1546129" y="301244"/>
        <a:ext cx="7147730" cy="5493511"/>
      </dsp:txXfrm>
    </dsp:sp>
    <dsp:sp modelId="{501F800C-FF96-4A15-B865-B276B6526CD3}">
      <dsp:nvSpPr>
        <dsp:cNvPr id="0" name=""/>
        <dsp:cNvSpPr/>
      </dsp:nvSpPr>
      <dsp:spPr>
        <a:xfrm>
          <a:off x="0" y="16213"/>
          <a:ext cx="1469375" cy="6079786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800" b="1" i="0" kern="1200" dirty="0">
              <a:latin typeface="Preeti" pitchFamily="2" charset="0"/>
              <a:cs typeface="Kalimati" panose="00000400000000000000" pitchFamily="2"/>
            </a:rPr>
            <a:t>भुइँघाँस</a:t>
          </a:r>
          <a:endParaRPr lang="en-US" sz="2800" b="1" i="0" kern="1200" dirty="0">
            <a:latin typeface="Preeti" pitchFamily="2" charset="0"/>
            <a:cs typeface="Kalimati" panose="00000400000000000000" pitchFamily="2"/>
          </a:endParaRPr>
        </a:p>
      </dsp:txBody>
      <dsp:txXfrm>
        <a:off x="71729" y="87942"/>
        <a:ext cx="1325917" cy="5936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1B9EE-D541-46EB-AF9F-DD9ACAB7AFE7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2A28-D55D-4DEE-A5AD-28137AD9A4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48539E1-2BAF-4A87-8C12-5B3F4886C70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2A28-D55D-4DEE-A5AD-28137AD9A42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32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2A28-D55D-4DEE-A5AD-28137AD9A42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43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2A28-D55D-4DEE-A5AD-28137AD9A42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84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BC63-C252-4DB9-908D-ED89E7D87F86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D911-308C-40EA-99FF-F2F15CFBF561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396A-9870-47FE-AAA6-D08B80D3DCA9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61859" y="2533504"/>
            <a:ext cx="3654029" cy="30972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5281613" y="2347916"/>
            <a:ext cx="2466975" cy="2770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6881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8794-10E6-4242-95FB-A69C7D4BB66A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F63D2-EB8E-4355-B2FF-DCF9C5B636BA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9AAE-0E06-42BF-B987-F698B99E03B8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4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4879-107C-465E-B888-D74244F72811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D94B7-5E5E-44F4-8F3A-FBAA49CFE408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D24B-2BE7-4779-AEC5-05C91ACBB54C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A6E4C-1297-4D8D-8F8D-ED162ADCB506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0B03-8FCE-49D0-9704-5AE48ED31F6E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633B1-48BD-46B7-B499-D7CD5A24EA6D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Image result for logo of nepal government">
            <a:extLst>
              <a:ext uri="{FF2B5EF4-FFF2-40B4-BE49-F238E27FC236}">
                <a16:creationId xmlns:a16="http://schemas.microsoft.com/office/drawing/2014/main" xmlns="" id="{5DFAD4A7-2C5B-46E7-BCCC-26E4A78DE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3" y="7501"/>
            <a:ext cx="792347" cy="58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B3ED02E-F1E7-49C1-9766-499C2103E78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504052" y="0"/>
            <a:ext cx="639948" cy="6398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4E1FEAC-677F-4176-90F2-5A0B6E0DD575}"/>
              </a:ext>
            </a:extLst>
          </p:cNvPr>
          <p:cNvSpPr txBox="1"/>
          <p:nvPr/>
        </p:nvSpPr>
        <p:spPr>
          <a:xfrm>
            <a:off x="639948" y="27166"/>
            <a:ext cx="7894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400" b="0" dirty="0">
                <a:solidFill>
                  <a:srgbClr val="FF0000"/>
                </a:solidFill>
                <a:cs typeface="Kalimati" panose="00000400000000000000" pitchFamily="2"/>
              </a:rPr>
              <a:t>केन्द्रीय तथ्याङ्क विभाग</a:t>
            </a:r>
            <a:endParaRPr lang="en-US" sz="1400" b="0" dirty="0">
              <a:solidFill>
                <a:srgbClr val="FF0000"/>
              </a:solidFill>
              <a:cs typeface="Kalimati" panose="00000400000000000000" pitchFamily="2"/>
            </a:endParaRPr>
          </a:p>
          <a:p>
            <a:pPr algn="ctr"/>
            <a:r>
              <a:rPr lang="ne-NP" sz="1800" b="0" dirty="0">
                <a:solidFill>
                  <a:srgbClr val="FF0000"/>
                </a:solidFill>
                <a:cs typeface="Kalimati" panose="00000400000000000000" pitchFamily="2"/>
              </a:rPr>
              <a:t>राष्ट्रिय कृषिगणना २०७८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31F9138C-ECE7-46A4-8348-EA871888F02F}"/>
              </a:ext>
            </a:extLst>
          </p:cNvPr>
          <p:cNvCxnSpPr/>
          <p:nvPr/>
        </p:nvCxnSpPr>
        <p:spPr>
          <a:xfrm>
            <a:off x="801" y="609600"/>
            <a:ext cx="916003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295400"/>
            <a:ext cx="9144000" cy="2819400"/>
          </a:xfrm>
          <a:noFill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ne-NP" sz="2800" dirty="0">
                <a:solidFill>
                  <a:srgbClr val="4708C4"/>
                </a:solidFill>
                <a:latin typeface="Preeti"/>
                <a:cs typeface="Kalimati" pitchFamily="2"/>
              </a:rPr>
              <a:t>राष्ट्रिय कृषिगणना २०७८</a:t>
            </a:r>
            <a:r>
              <a:rPr lang="ne-NP" b="0" dirty="0">
                <a:latin typeface="Preeti" pitchFamily="2" charset="0"/>
                <a:cs typeface="Arial" pitchFamily="34" charset="0"/>
              </a:rPr>
              <a:t/>
            </a:r>
            <a:br>
              <a:rPr lang="ne-NP" b="0" dirty="0">
                <a:latin typeface="Preeti" pitchFamily="2" charset="0"/>
                <a:cs typeface="Arial" pitchFamily="34" charset="0"/>
              </a:rPr>
            </a:br>
            <a:r>
              <a:rPr lang="ne-NP" sz="2800" dirty="0" smtClean="0">
                <a:solidFill>
                  <a:srgbClr val="4708C4"/>
                </a:solidFill>
                <a:latin typeface="Preeti"/>
                <a:cs typeface="Kalimati" pitchFamily="2"/>
              </a:rPr>
              <a:t>गणक तथा सुपरिवेक्षकको तालिम</a:t>
            </a:r>
            <a:r>
              <a:rPr lang="ne-NP" sz="2800" dirty="0">
                <a:solidFill>
                  <a:srgbClr val="000000"/>
                </a:solidFill>
                <a:latin typeface="Preeti"/>
                <a:cs typeface="Kalimati" pitchFamily="2"/>
              </a:rPr>
              <a:t/>
            </a:r>
            <a:br>
              <a:rPr lang="ne-NP" sz="2800" dirty="0">
                <a:solidFill>
                  <a:srgbClr val="000000"/>
                </a:solidFill>
                <a:latin typeface="Preeti"/>
                <a:cs typeface="Kalimati" pitchFamily="2"/>
              </a:rPr>
            </a:br>
            <a:r>
              <a:rPr lang="ne-NP" sz="2800" dirty="0">
                <a:solidFill>
                  <a:srgbClr val="000000"/>
                </a:solidFill>
                <a:latin typeface="Preeti"/>
                <a:cs typeface="Kalimati" pitchFamily="2"/>
              </a:rPr>
              <a:t>मितिः चैत्र २</a:t>
            </a:r>
            <a:r>
              <a:rPr lang="ne-NP" sz="2800" dirty="0" smtClean="0">
                <a:solidFill>
                  <a:srgbClr val="000000"/>
                </a:solidFill>
                <a:latin typeface="Preeti"/>
                <a:cs typeface="Kalimati" pitchFamily="2"/>
              </a:rPr>
              <a:t>७,</a:t>
            </a:r>
            <a:r>
              <a:rPr lang="en-US" sz="2800" dirty="0" smtClean="0">
                <a:solidFill>
                  <a:srgbClr val="000000"/>
                </a:solidFill>
                <a:latin typeface="Preeti"/>
                <a:cs typeface="Kalimati" pitchFamily="2"/>
              </a:rPr>
              <a:t> </a:t>
            </a:r>
            <a:r>
              <a:rPr lang="ne-NP" sz="2800" dirty="0">
                <a:solidFill>
                  <a:srgbClr val="000000"/>
                </a:solidFill>
                <a:latin typeface="Preeti"/>
                <a:cs typeface="Kalimati" pitchFamily="2"/>
              </a:rPr>
              <a:t>२०७८</a:t>
            </a:r>
            <a:br>
              <a:rPr lang="ne-NP" sz="2800" dirty="0">
                <a:solidFill>
                  <a:srgbClr val="000000"/>
                </a:solidFill>
                <a:latin typeface="Preeti"/>
                <a:cs typeface="Kalimati" pitchFamily="2"/>
              </a:rPr>
            </a:br>
            <a:r>
              <a:rPr lang="ne-NP" sz="2000" dirty="0" smtClean="0">
                <a:solidFill>
                  <a:srgbClr val="000000"/>
                </a:solidFill>
                <a:latin typeface="Preeti"/>
                <a:cs typeface="Kalimati" pitchFamily="2"/>
              </a:rPr>
              <a:t>जिल्ला</a:t>
            </a:r>
            <a:r>
              <a:rPr lang="en-US" sz="3600" dirty="0">
                <a:solidFill>
                  <a:srgbClr val="000000"/>
                </a:solidFill>
                <a:latin typeface="Preeti"/>
                <a:cs typeface="Kalimati" pitchFamily="2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Preeti"/>
                <a:cs typeface="Kalimati" pitchFamily="2"/>
              </a:rPr>
            </a:br>
            <a:r>
              <a:rPr lang="en-US" sz="3600" dirty="0">
                <a:latin typeface="Preeti"/>
                <a:cs typeface="Kalimati" pitchFamily="2"/>
              </a:rPr>
              <a:t/>
            </a:r>
            <a:br>
              <a:rPr lang="en-US" sz="3600" dirty="0">
                <a:latin typeface="Preeti"/>
                <a:cs typeface="Kalimati" pitchFamily="2"/>
              </a:rPr>
            </a:br>
            <a:endParaRPr lang="en-US" sz="7200" dirty="0">
              <a:latin typeface="Preeti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E1F62E6-14E3-49F6-AA95-4AFBC686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00801"/>
            <a:ext cx="2133600" cy="457200"/>
          </a:xfrm>
        </p:spPr>
        <p:txBody>
          <a:bodyPr/>
          <a:lstStyle/>
          <a:p>
            <a:fld id="{B6F15528-21DE-4FAA-801E-634DDDAF4B2B}" type="slidenum">
              <a:rPr lang="en-US" sz="1800" smtClean="0">
                <a:latin typeface="Fontasy Himali" panose="04020500000000000000" pitchFamily="82" charset="0"/>
              </a:rPr>
              <a:pPr/>
              <a:t>1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01A41DD-702D-4F97-A023-C767D3F565F0}"/>
              </a:ext>
            </a:extLst>
          </p:cNvPr>
          <p:cNvSpPr txBox="1"/>
          <p:nvPr/>
        </p:nvSpPr>
        <p:spPr>
          <a:xfrm>
            <a:off x="6096000" y="3962400"/>
            <a:ext cx="302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2400" b="1" dirty="0">
                <a:solidFill>
                  <a:srgbClr val="0070C0"/>
                </a:solidFill>
                <a:cs typeface="Kalimati" panose="00000400000000000000" pitchFamily="2"/>
              </a:rPr>
              <a:t>तेस्रो दिनको तेस्रो सत्र</a:t>
            </a:r>
            <a:endParaRPr lang="en-US" sz="2400" b="1" dirty="0">
              <a:solidFill>
                <a:srgbClr val="0070C0"/>
              </a:solidFill>
              <a:cs typeface="Kalimati" panose="00000400000000000000" pitchFamily="2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15433" y="4588134"/>
            <a:ext cx="8458200" cy="23791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 lIns="182880" tIns="320040" rIns="182880" bIns="320040">
            <a:spAutoFit/>
          </a:bodyPr>
          <a:lstStyle/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800" b="1" dirty="0">
                <a:solidFill>
                  <a:srgbClr val="000099"/>
                </a:solidFill>
                <a:latin typeface="Preeti" pitchFamily="2" charset="0"/>
                <a:cs typeface="Kalimati" pitchFamily="2"/>
              </a:rPr>
              <a:t>लगत २</a:t>
            </a:r>
            <a:r>
              <a:rPr lang="en-US" sz="2800" b="1" dirty="0">
                <a:solidFill>
                  <a:srgbClr val="000099"/>
                </a:solidFill>
                <a:latin typeface="Preeti" pitchFamily="2" charset="0"/>
                <a:cs typeface="Kalimati" pitchFamily="2"/>
              </a:rPr>
              <a:t>M </a:t>
            </a:r>
            <a:r>
              <a:rPr lang="ne-NP" sz="2800" b="1" dirty="0">
                <a:solidFill>
                  <a:srgbClr val="000099"/>
                </a:solidFill>
                <a:latin typeface="Preeti" pitchFamily="2" charset="0"/>
                <a:cs typeface="Kalimati" pitchFamily="2"/>
              </a:rPr>
              <a:t>कृषक परिवार प्रश्नावली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400" dirty="0">
                <a:solidFill>
                  <a:srgbClr val="000099"/>
                </a:solidFill>
                <a:latin typeface="Preeti" pitchFamily="2" charset="0"/>
                <a:cs typeface="Kalimati" pitchFamily="2"/>
              </a:rPr>
              <a:t>अस्थायी </a:t>
            </a:r>
            <a:r>
              <a:rPr lang="ne-NP" sz="2400" dirty="0" smtClean="0">
                <a:solidFill>
                  <a:srgbClr val="000099"/>
                </a:solidFill>
                <a:latin typeface="Preeti" pitchFamily="2" charset="0"/>
                <a:cs typeface="Kalimati" pitchFamily="2"/>
              </a:rPr>
              <a:t>बालीको </a:t>
            </a:r>
            <a:r>
              <a:rPr lang="ne-NP" sz="2400" dirty="0">
                <a:solidFill>
                  <a:srgbClr val="000099"/>
                </a:solidFill>
                <a:latin typeface="Preeti" pitchFamily="2" charset="0"/>
                <a:cs typeface="Kalimati" pitchFamily="2"/>
              </a:rPr>
              <a:t>क्षेत्रफल र उत्पादन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400" dirty="0">
                <a:solidFill>
                  <a:srgbClr val="000099"/>
                </a:solidFill>
                <a:latin typeface="Preeti" pitchFamily="2" charset="0"/>
                <a:cs typeface="Kalimati" pitchFamily="2"/>
              </a:rPr>
              <a:t>(भाग ४</a:t>
            </a:r>
            <a:r>
              <a:rPr lang="en-US" sz="2400" dirty="0">
                <a:solidFill>
                  <a:srgbClr val="000099"/>
                </a:solidFill>
                <a:latin typeface="Preeti" pitchFamily="2" charset="0"/>
                <a:cs typeface="Kalimati" pitchFamily="2"/>
              </a:rPr>
              <a:t>M </a:t>
            </a:r>
            <a:r>
              <a:rPr lang="ne-NP" sz="2400" dirty="0">
                <a:solidFill>
                  <a:srgbClr val="000099"/>
                </a:solidFill>
                <a:latin typeface="Preeti" pitchFamily="2" charset="0"/>
                <a:cs typeface="Kalimati" pitchFamily="2"/>
              </a:rPr>
              <a:t>खण्ड </a:t>
            </a:r>
            <a:r>
              <a:rPr lang="ne-NP" sz="2400" dirty="0" smtClean="0">
                <a:solidFill>
                  <a:srgbClr val="000099"/>
                </a:solidFill>
                <a:latin typeface="Preeti" pitchFamily="2" charset="0"/>
                <a:cs typeface="Kalimati" pitchFamily="2"/>
              </a:rPr>
              <a:t>४.१)</a:t>
            </a:r>
            <a:endParaRPr lang="ne-NP" sz="2400" dirty="0">
              <a:solidFill>
                <a:srgbClr val="000099"/>
              </a:solidFill>
              <a:latin typeface="Preeti" pitchFamily="2" charset="0"/>
              <a:cs typeface="Kalimati" pitchFamily="2"/>
            </a:endParaRP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endParaRPr lang="ne-NP" sz="2200" dirty="0">
              <a:solidFill>
                <a:srgbClr val="000099"/>
              </a:solidFill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24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897662144"/>
              </p:ext>
            </p:extLst>
          </p:nvPr>
        </p:nvGraphicFramePr>
        <p:xfrm>
          <a:off x="76200" y="762000"/>
          <a:ext cx="90678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19">
            <a:extLst>
              <a:ext uri="{FF2B5EF4-FFF2-40B4-BE49-F238E27FC236}">
                <a16:creationId xmlns:a16="http://schemas.microsoft.com/office/drawing/2014/main" xmlns="" id="{EA5FBA29-DBC0-4EB0-9670-D733A5C7E4ED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10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23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635108502"/>
              </p:ext>
            </p:extLst>
          </p:nvPr>
        </p:nvGraphicFramePr>
        <p:xfrm>
          <a:off x="8906" y="685800"/>
          <a:ext cx="9135094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19">
            <a:extLst>
              <a:ext uri="{FF2B5EF4-FFF2-40B4-BE49-F238E27FC236}">
                <a16:creationId xmlns:a16="http://schemas.microsoft.com/office/drawing/2014/main" xmlns="" id="{DC5B94A3-F9CF-410F-B9D1-28AE8446D5CF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11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06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993593869"/>
              </p:ext>
            </p:extLst>
          </p:nvPr>
        </p:nvGraphicFramePr>
        <p:xfrm>
          <a:off x="0" y="685800"/>
          <a:ext cx="90678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19">
            <a:extLst>
              <a:ext uri="{FF2B5EF4-FFF2-40B4-BE49-F238E27FC236}">
                <a16:creationId xmlns:a16="http://schemas.microsoft.com/office/drawing/2014/main" xmlns="" id="{41BB1F4F-2E81-491A-8347-40A5DD271F85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12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6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9" y="1219200"/>
            <a:ext cx="8916636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ular Callout 10"/>
          <p:cNvSpPr/>
          <p:nvPr/>
        </p:nvSpPr>
        <p:spPr>
          <a:xfrm>
            <a:off x="3124200" y="4572000"/>
            <a:ext cx="5410200" cy="2209800"/>
          </a:xfrm>
          <a:prstGeom prst="wedgeRoundRectCallout">
            <a:avLst>
              <a:gd name="adj1" fmla="val -24298"/>
              <a:gd name="adj2" fmla="val -95327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 महलमा महल–४ मा उल्लेख भए बमोजिमको अस्थायी बालीको कोड यसै प्रश्नको दायाँपट्टि दिएको कोड अनुसार लेख्नुपर्दछ ।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Slide Number Placeholder 19">
            <a:extLst>
              <a:ext uri="{FF2B5EF4-FFF2-40B4-BE49-F238E27FC236}">
                <a16:creationId xmlns:a16="http://schemas.microsoft.com/office/drawing/2014/main" xmlns="" id="{D8248DEC-929F-4FE2-A9FE-BDA7E7DD7CC8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13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4038600" y="2071577"/>
            <a:ext cx="685800" cy="9144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47988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8763000" cy="273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ular Callout 9"/>
          <p:cNvSpPr/>
          <p:nvPr/>
        </p:nvSpPr>
        <p:spPr>
          <a:xfrm>
            <a:off x="762000" y="4191000"/>
            <a:ext cx="8029098" cy="2362200"/>
          </a:xfrm>
          <a:prstGeom prst="wedgeRoundRectCallout">
            <a:avLst>
              <a:gd name="adj1" fmla="val 5418"/>
              <a:gd name="adj2" fmla="val -106912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 महलमा महल–४ मा लेखिएका अस्थायी बाली लागेको क्षेत्रफल (बिघा÷कट्ठा÷धुर वा रोपनी÷आना÷पैसामा) उल्लेख गर्नुपर्दछ ।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Slide Number Placeholder 19">
            <a:extLst>
              <a:ext uri="{FF2B5EF4-FFF2-40B4-BE49-F238E27FC236}">
                <a16:creationId xmlns:a16="http://schemas.microsoft.com/office/drawing/2014/main" xmlns="" id="{0701600B-C576-4EB6-A79D-B29556A9BEB6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14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4953000" y="1524000"/>
            <a:ext cx="685800" cy="67945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79391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86245"/>
            <a:ext cx="8763000" cy="234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ular Callout 8"/>
          <p:cNvSpPr/>
          <p:nvPr/>
        </p:nvSpPr>
        <p:spPr>
          <a:xfrm>
            <a:off x="228600" y="3543300"/>
            <a:ext cx="8458200" cy="3048000"/>
          </a:xfrm>
          <a:prstGeom prst="wedgeRoundRectCallout">
            <a:avLst>
              <a:gd name="adj1" fmla="val 9249"/>
              <a:gd name="adj2" fmla="val -85309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b="1" dirty="0">
                <a:solidFill>
                  <a:srgbClr val="0070C0"/>
                </a:solidFill>
                <a:latin typeface="Preeti" pitchFamily="2" charset="0"/>
                <a:cs typeface="Kalimati" panose="00000400000000000000" pitchFamily="2"/>
              </a:rPr>
              <a:t>एउटा कित्तामा सन्दर्भ वर्ष भित्र एकै प्रकारको बाली एक पटक भन्दा बढी पटक लगाएको भए सो कित्तामा लागेको बालीको क्षेत्रफल तथा उत्पादन एकमुष्ट जोडेर बालीको नाम सहित एउटै लहरमा लेख्नुपर्दछ ।</a:t>
            </a:r>
            <a:endParaRPr lang="en-US" sz="2400" b="1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Slide Number Placeholder 19">
            <a:extLst>
              <a:ext uri="{FF2B5EF4-FFF2-40B4-BE49-F238E27FC236}">
                <a16:creationId xmlns:a16="http://schemas.microsoft.com/office/drawing/2014/main" xmlns="" id="{B1CE46C4-8194-492C-8DA0-667D48447014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15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4953000" y="1371600"/>
            <a:ext cx="685800" cy="589395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46124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86244"/>
            <a:ext cx="8839200" cy="30237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ular Callout 8"/>
          <p:cNvSpPr/>
          <p:nvPr/>
        </p:nvSpPr>
        <p:spPr>
          <a:xfrm>
            <a:off x="228600" y="4572000"/>
            <a:ext cx="8562498" cy="2209800"/>
          </a:xfrm>
          <a:prstGeom prst="wedgeRoundRectCallout">
            <a:avLst>
              <a:gd name="adj1" fmla="val 8408"/>
              <a:gd name="adj2" fmla="val -123688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b="1" dirty="0">
                <a:solidFill>
                  <a:srgbClr val="7030A0"/>
                </a:solidFill>
                <a:latin typeface="Preeti" pitchFamily="2" charset="0"/>
                <a:cs typeface="Kalimati" panose="00000400000000000000" pitchFamily="2"/>
              </a:rPr>
              <a:t>खासगरी तरकारी बालीहरु एउटै कित्तामा दुई वा तीन पटक सम्म लगाइएको हुनसक्छ,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b="1" dirty="0">
                <a:solidFill>
                  <a:srgbClr val="7030A0"/>
                </a:solidFill>
                <a:latin typeface="Preeti" pitchFamily="2" charset="0"/>
                <a:cs typeface="Kalimati" panose="00000400000000000000" pitchFamily="2"/>
              </a:rPr>
              <a:t>तसर्थ त्यस्ता बालीहरुको क्षेत्रफल लेख्दा ध्यान दिनुपर्दछ  ।</a:t>
            </a:r>
            <a:endParaRPr lang="en-US" sz="2400" b="1" dirty="0">
              <a:solidFill>
                <a:srgbClr val="7030A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Slide Number Placeholder 19">
            <a:extLst>
              <a:ext uri="{FF2B5EF4-FFF2-40B4-BE49-F238E27FC236}">
                <a16:creationId xmlns:a16="http://schemas.microsoft.com/office/drawing/2014/main" xmlns="" id="{A66D1BF8-6A8F-4F9F-AABF-72B24EDBBFE0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16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4953000" y="1600200"/>
            <a:ext cx="685800" cy="697921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51430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7630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ular Callout 9"/>
          <p:cNvSpPr/>
          <p:nvPr/>
        </p:nvSpPr>
        <p:spPr>
          <a:xfrm>
            <a:off x="374072" y="4038600"/>
            <a:ext cx="8312728" cy="2286000"/>
          </a:xfrm>
          <a:prstGeom prst="wedgeRoundRectCallout">
            <a:avLst>
              <a:gd name="adj1" fmla="val 24403"/>
              <a:gd name="adj2" fmla="val -123035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यहाँ महल–४ मा लेखिएका अस्थायी बाली मध्ये यी बालीको मात्र उत्पादन (क्वीन्टल÷केजीमा) उल्लेख गर्नुपर्दछः </a:t>
            </a:r>
            <a:r>
              <a:rPr lang="ne-NP" sz="2400" b="1" dirty="0">
                <a:solidFill>
                  <a:srgbClr val="0070C0"/>
                </a:solidFill>
                <a:latin typeface="Preeti" pitchFamily="2" charset="0"/>
                <a:cs typeface="Kalimati" panose="00000400000000000000" pitchFamily="2"/>
              </a:rPr>
              <a:t>धान, मकै, गहुँ, कोदो, आलु, जौ÷उवा, फापर र तोरी÷सस्र्यू । </a:t>
            </a:r>
            <a:endParaRPr lang="en-US" sz="2400" b="1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Slide Number Placeholder 19">
            <a:extLst>
              <a:ext uri="{FF2B5EF4-FFF2-40B4-BE49-F238E27FC236}">
                <a16:creationId xmlns:a16="http://schemas.microsoft.com/office/drawing/2014/main" xmlns="" id="{090939EF-0221-4D2C-9297-A59E9BB9C5AB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17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6248400" y="1447800"/>
            <a:ext cx="685800" cy="697921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27187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74700"/>
            <a:ext cx="8763000" cy="234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ular Callout 9"/>
          <p:cNvSpPr/>
          <p:nvPr/>
        </p:nvSpPr>
        <p:spPr>
          <a:xfrm>
            <a:off x="76200" y="3402281"/>
            <a:ext cx="8763000" cy="3429000"/>
          </a:xfrm>
          <a:prstGeom prst="wedgeRoundRectCallout">
            <a:avLst>
              <a:gd name="adj1" fmla="val 25616"/>
              <a:gd name="adj2" fmla="val -74432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b="1" dirty="0">
                <a:solidFill>
                  <a:srgbClr val="000099"/>
                </a:solidFill>
                <a:latin typeface="Preeti" pitchFamily="2" charset="0"/>
                <a:cs typeface="Kalimati" panose="00000400000000000000" pitchFamily="2"/>
              </a:rPr>
              <a:t>उत्पादन उल्लेख गर्दा उत्पादन परिमाण नछुटोस् भन्नाका लागि कृषक परिवारले सन्दर्भ वर्षभित्र लगाएको प्रमुख आठवटा बालीहरुको उत्पादित परिमाण (घरायसी उपयोग गरेको परिमाण र बिक्री गरेको परिमाण समेत जोडी) महल ७ मा एकमुष्ट क्वीन्टल र के.जी. मा लेख्नुपर्छ ।</a:t>
            </a:r>
            <a:endParaRPr lang="en-US" sz="2400" b="1" dirty="0">
              <a:solidFill>
                <a:srgbClr val="000099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Slide Number Placeholder 19">
            <a:extLst>
              <a:ext uri="{FF2B5EF4-FFF2-40B4-BE49-F238E27FC236}">
                <a16:creationId xmlns:a16="http://schemas.microsoft.com/office/drawing/2014/main" xmlns="" id="{D0FCB19A-BF99-4200-A0D0-762D684987BB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18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5867400" y="1371600"/>
            <a:ext cx="1447800" cy="774121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03227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74700"/>
            <a:ext cx="8839200" cy="234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ular Callout 9"/>
          <p:cNvSpPr/>
          <p:nvPr/>
        </p:nvSpPr>
        <p:spPr>
          <a:xfrm>
            <a:off x="152400" y="3124200"/>
            <a:ext cx="8839200" cy="3505200"/>
          </a:xfrm>
          <a:prstGeom prst="wedgeRoundRectCallout">
            <a:avLst>
              <a:gd name="adj1" fmla="val 24408"/>
              <a:gd name="adj2" fmla="val -67738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कुनै ठाउँ विशेषका कृषक परिवारहरूले आफूले उत्पादन गरेको विभिन्न बालीको उत्पादन परिमाण क्वीन्टल र किलोग्राममा बताउन नसक्ने र स्थानीय चलनचल्तीको एकाइ जस्तैः मुरी, पाथी, मुठा, डालो, डोको, भारी आदिमा पनि बताउने गर्दछन् ।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Slide Number Placeholder 19">
            <a:extLst>
              <a:ext uri="{FF2B5EF4-FFF2-40B4-BE49-F238E27FC236}">
                <a16:creationId xmlns:a16="http://schemas.microsoft.com/office/drawing/2014/main" xmlns="" id="{58523292-CE2D-4638-BC63-30F26EE0FE9A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19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5943600" y="1371600"/>
            <a:ext cx="1447800" cy="697921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411025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9"/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685801"/>
            <a:ext cx="9144000" cy="8790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प्रस्तुतिका विषय र सन्दर्भ सामाग्री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" y="2514600"/>
            <a:ext cx="480956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प्रस्तुतिका विषय</a:t>
            </a:r>
          </a:p>
          <a:p>
            <a:pPr algn="ctr"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लगत २</a:t>
            </a:r>
            <a:r>
              <a:rPr lang="en-US" sz="2800" b="1" dirty="0">
                <a:latin typeface="Preeti" pitchFamily="2" charset="0"/>
                <a:cs typeface="Kalimati" pitchFamily="2"/>
              </a:rPr>
              <a:t>M</a:t>
            </a:r>
            <a:r>
              <a:rPr lang="en-US" sz="2800" b="1" dirty="0">
                <a:cs typeface="Kalimati" pitchFamily="2"/>
              </a:rPr>
              <a:t> </a:t>
            </a:r>
            <a:r>
              <a:rPr lang="ne-NP" sz="2800" b="1" dirty="0">
                <a:cs typeface="Kalimati" pitchFamily="2"/>
              </a:rPr>
              <a:t>कृषक परिवार प्रश्नावली</a:t>
            </a:r>
          </a:p>
          <a:p>
            <a:pPr algn="ctr">
              <a:lnSpc>
                <a:spcPct val="150000"/>
              </a:lnSpc>
            </a:pPr>
            <a:r>
              <a:rPr lang="ne-NP" sz="2400" dirty="0">
                <a:cs typeface="Kalimati" pitchFamily="2"/>
              </a:rPr>
              <a:t>अस्थायी </a:t>
            </a:r>
            <a:r>
              <a:rPr lang="ne-NP" sz="2400" dirty="0" smtClean="0">
                <a:cs typeface="Kalimati" pitchFamily="2"/>
              </a:rPr>
              <a:t>बालीको </a:t>
            </a:r>
            <a:r>
              <a:rPr lang="ne-NP" sz="2400" dirty="0">
                <a:cs typeface="Kalimati" pitchFamily="2"/>
              </a:rPr>
              <a:t>क्षेत्रफल र उत्पादन</a:t>
            </a:r>
          </a:p>
          <a:p>
            <a:pPr algn="ctr">
              <a:lnSpc>
                <a:spcPct val="150000"/>
              </a:lnSpc>
            </a:pPr>
            <a:r>
              <a:rPr lang="ne-NP" sz="2400" dirty="0">
                <a:cs typeface="Kalimati" pitchFamily="2"/>
              </a:rPr>
              <a:t>(भाग ४</a:t>
            </a:r>
            <a:r>
              <a:rPr lang="en-US" sz="2400" dirty="0">
                <a:latin typeface="Preeti" pitchFamily="2" charset="0"/>
                <a:cs typeface="Kalimati" pitchFamily="2"/>
              </a:rPr>
              <a:t>M</a:t>
            </a:r>
            <a:r>
              <a:rPr lang="en-US" sz="2400" dirty="0">
                <a:cs typeface="Kalimati" pitchFamily="2"/>
              </a:rPr>
              <a:t> </a:t>
            </a:r>
            <a:r>
              <a:rPr lang="ne-NP" sz="2400" dirty="0">
                <a:cs typeface="Kalimati" pitchFamily="2"/>
              </a:rPr>
              <a:t>खण्ड </a:t>
            </a:r>
            <a:r>
              <a:rPr lang="ne-NP" sz="2400" dirty="0" smtClean="0">
                <a:cs typeface="Kalimati" pitchFamily="2"/>
              </a:rPr>
              <a:t>४.१)</a:t>
            </a:r>
            <a:endParaRPr lang="ne-NP" sz="2400" dirty="0">
              <a:cs typeface="Kalimati" pitchFamily="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E75FA20-258B-4976-B921-08A2562603A4}"/>
              </a:ext>
            </a:extLst>
          </p:cNvPr>
          <p:cNvSpPr txBox="1"/>
          <p:nvPr/>
        </p:nvSpPr>
        <p:spPr>
          <a:xfrm>
            <a:off x="5334000" y="1905000"/>
            <a:ext cx="3657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सन्दर्भ सामाग्री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e-NP" sz="2400" dirty="0">
                <a:cs typeface="Kalimati" pitchFamily="2"/>
              </a:rPr>
              <a:t>गणना </a:t>
            </a:r>
            <a:r>
              <a:rPr lang="ne-NP" sz="2400" dirty="0" smtClean="0">
                <a:cs typeface="Kalimati" pitchFamily="2"/>
              </a:rPr>
              <a:t>पुस्तिका</a:t>
            </a:r>
            <a:r>
              <a:rPr lang="en-US" sz="2400" dirty="0" smtClean="0">
                <a:cs typeface="Kalimati" pitchFamily="2"/>
              </a:rPr>
              <a:t> </a:t>
            </a:r>
            <a:r>
              <a:rPr lang="ne-NP" sz="2400" dirty="0">
                <a:cs typeface="Kalimati" pitchFamily="2"/>
              </a:rPr>
              <a:t>, </a:t>
            </a:r>
            <a:endParaRPr lang="en-US" sz="2400" dirty="0" smtClean="0">
              <a:cs typeface="Kalimati" pitchFamily="2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cs typeface="Kalimati" pitchFamily="2"/>
              </a:rPr>
              <a:t> </a:t>
            </a:r>
            <a:r>
              <a:rPr lang="ne-NP" dirty="0" smtClean="0">
                <a:cs typeface="Kalimati" pitchFamily="2"/>
              </a:rPr>
              <a:t>पेज </a:t>
            </a:r>
            <a:r>
              <a:rPr lang="ne-NP" dirty="0">
                <a:cs typeface="Kalimati" pitchFamily="2"/>
              </a:rPr>
              <a:t>नं. </a:t>
            </a:r>
            <a:r>
              <a:rPr lang="ne-NP" dirty="0" smtClean="0">
                <a:cs typeface="Kalimati" pitchFamily="2"/>
              </a:rPr>
              <a:t>४६ </a:t>
            </a:r>
            <a:r>
              <a:rPr lang="ne-NP" dirty="0" smtClean="0">
                <a:cs typeface="Kalimati" pitchFamily="2"/>
              </a:rPr>
              <a:t>देखि </a:t>
            </a:r>
            <a:r>
              <a:rPr lang="ne-NP" dirty="0" smtClean="0">
                <a:cs typeface="Kalimati" pitchFamily="2"/>
              </a:rPr>
              <a:t>४८ </a:t>
            </a:r>
            <a:r>
              <a:rPr lang="ne-NP" dirty="0">
                <a:cs typeface="Kalimati" pitchFamily="2"/>
              </a:rPr>
              <a:t>सम्म</a:t>
            </a:r>
          </a:p>
          <a:p>
            <a:pPr>
              <a:lnSpc>
                <a:spcPct val="150000"/>
              </a:lnSpc>
            </a:pPr>
            <a:endParaRPr lang="ne-NP" sz="2400" dirty="0">
              <a:cs typeface="Kalimati" pitchFamily="2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EFF06D10-C757-4ED8-B69C-5DF06F76BE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93" t="3148" r="5289" b="3148"/>
          <a:stretch/>
        </p:blipFill>
        <p:spPr>
          <a:xfrm>
            <a:off x="5715000" y="3970237"/>
            <a:ext cx="2519142" cy="2585621"/>
          </a:xfrm>
          <a:prstGeom prst="rect">
            <a:avLst/>
          </a:prstGeom>
          <a:ln w="1270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63010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74700"/>
            <a:ext cx="8763000" cy="2882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ular Callout 9"/>
          <p:cNvSpPr/>
          <p:nvPr/>
        </p:nvSpPr>
        <p:spPr>
          <a:xfrm>
            <a:off x="876300" y="3733800"/>
            <a:ext cx="7391400" cy="2971800"/>
          </a:xfrm>
          <a:prstGeom prst="wedgeRoundRectCallout">
            <a:avLst>
              <a:gd name="adj1" fmla="val 28572"/>
              <a:gd name="adj2" fmla="val -76066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b="1" dirty="0">
                <a:solidFill>
                  <a:srgbClr val="0070C0"/>
                </a:solidFill>
                <a:latin typeface="Preeti" pitchFamily="2" charset="0"/>
                <a:cs typeface="Kalimati" panose="00000400000000000000" pitchFamily="2"/>
              </a:rPr>
              <a:t>यसरी कृषकले आफूले उत्पादन गरेको बालीको परिमाण जुनसुकै स्थानीय एकाइमा भनेमा पनि त्यसलाई कुनै न कुनै तरिकाले क्वीन्टल र के.जी. मा रूपान्तर गरी लेख्नु अनिवार्य हुन्छ ।</a:t>
            </a:r>
            <a:endParaRPr lang="en-US" sz="2400" b="1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Slide Number Placeholder 19">
            <a:extLst>
              <a:ext uri="{FF2B5EF4-FFF2-40B4-BE49-F238E27FC236}">
                <a16:creationId xmlns:a16="http://schemas.microsoft.com/office/drawing/2014/main" xmlns="" id="{9C21BF5B-E6E6-4FC7-B61E-7F2B5822BA95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20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5867400" y="1598428"/>
            <a:ext cx="1447800" cy="697921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40922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85091"/>
            <a:ext cx="8763000" cy="234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ular Callout 9"/>
          <p:cNvSpPr/>
          <p:nvPr/>
        </p:nvSpPr>
        <p:spPr>
          <a:xfrm>
            <a:off x="304800" y="3276600"/>
            <a:ext cx="8486298" cy="2971800"/>
          </a:xfrm>
          <a:prstGeom prst="wedgeRoundRectCallout">
            <a:avLst>
              <a:gd name="adj1" fmla="val 24728"/>
              <a:gd name="adj2" fmla="val -73575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मुरी, पाथी र गुन, मानीको के.जी.मा रुपान्तर तालिका </a:t>
            </a:r>
            <a:r>
              <a:rPr lang="ne-NP" sz="2400" b="1" dirty="0">
                <a:solidFill>
                  <a:srgbClr val="0070C0"/>
                </a:solidFill>
                <a:latin typeface="Preeti" pitchFamily="2" charset="0"/>
                <a:cs typeface="Kalimati" panose="00000400000000000000" pitchFamily="2"/>
              </a:rPr>
              <a:t>गणना </a:t>
            </a:r>
            <a:r>
              <a:rPr lang="ne-NP" sz="2400" b="1" dirty="0" smtClean="0">
                <a:solidFill>
                  <a:srgbClr val="0070C0"/>
                </a:solidFill>
                <a:latin typeface="Preeti" pitchFamily="2" charset="0"/>
                <a:cs typeface="Kalimati" panose="00000400000000000000" pitchFamily="2"/>
              </a:rPr>
              <a:t>पुस्तिकाको </a:t>
            </a:r>
            <a:r>
              <a:rPr lang="ne-NP" sz="2400" b="1" dirty="0">
                <a:solidFill>
                  <a:srgbClr val="0070C0"/>
                </a:solidFill>
                <a:latin typeface="Preeti" pitchFamily="2" charset="0"/>
                <a:cs typeface="Kalimati" panose="00000400000000000000" pitchFamily="2"/>
              </a:rPr>
              <a:t>अनुसूची </a:t>
            </a:r>
            <a:r>
              <a:rPr lang="ne-NP" sz="2400" b="1" dirty="0" smtClean="0">
                <a:solidFill>
                  <a:srgbClr val="0070C0"/>
                </a:solidFill>
                <a:latin typeface="Preeti" pitchFamily="2" charset="0"/>
                <a:cs typeface="Kalimati" panose="00000400000000000000" pitchFamily="2"/>
              </a:rPr>
              <a:t>७ </a:t>
            </a: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मा दिइएको छ ।</a:t>
            </a:r>
          </a:p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उत्पादन लेख्नु नपर्ने बालीको हकमा उत्पादनको महल ७ मा तेर्सो धर्को तानिदिनु पर्दछ ।</a:t>
            </a:r>
          </a:p>
        </p:txBody>
      </p:sp>
      <p:sp>
        <p:nvSpPr>
          <p:cNvPr id="4" name="Slide Number Placeholder 19">
            <a:extLst>
              <a:ext uri="{FF2B5EF4-FFF2-40B4-BE49-F238E27FC236}">
                <a16:creationId xmlns:a16="http://schemas.microsoft.com/office/drawing/2014/main" xmlns="" id="{2111838B-D0C0-4167-A679-73A66294A128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21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5867400" y="1329117"/>
            <a:ext cx="1524000" cy="804483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783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81000" y="690282"/>
            <a:ext cx="8534400" cy="68131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800" b="1" dirty="0">
                <a:solidFill>
                  <a:srgbClr val="4708C4"/>
                </a:solidFill>
                <a:latin typeface="Preeti" pitchFamily="2" charset="0"/>
                <a:cs typeface="Kalimati" panose="00000400000000000000" pitchFamily="2"/>
              </a:rPr>
              <a:t>क्षेत्रफल लिनुपर्ने बालीहरु</a:t>
            </a:r>
            <a:endParaRPr lang="en-US" sz="2800" b="1" dirty="0">
              <a:solidFill>
                <a:srgbClr val="4708C4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Slide Number Placeholder 19">
            <a:extLst>
              <a:ext uri="{FF2B5EF4-FFF2-40B4-BE49-F238E27FC236}">
                <a16:creationId xmlns:a16="http://schemas.microsoft.com/office/drawing/2014/main" xmlns="" id="{D357F80F-452D-4203-9DFC-0099F3C5EF81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22</a:t>
            </a:fld>
            <a:endParaRPr lang="en-US" dirty="0">
              <a:latin typeface="Fontasy Himali" panose="04020500000000000000" pitchFamily="8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6BD207F-E3D2-4F44-85EC-9C451D9FD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295400"/>
            <a:ext cx="8819658" cy="558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48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9">
            <a:extLst>
              <a:ext uri="{FF2B5EF4-FFF2-40B4-BE49-F238E27FC236}">
                <a16:creationId xmlns:a16="http://schemas.microsoft.com/office/drawing/2014/main" xmlns="" id="{22BCDD4E-2AE8-403C-8849-09D20A4214AF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23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DBADDD0-57F1-413E-8BCF-4BC2E21675DB}"/>
              </a:ext>
            </a:extLst>
          </p:cNvPr>
          <p:cNvSpPr/>
          <p:nvPr/>
        </p:nvSpPr>
        <p:spPr>
          <a:xfrm>
            <a:off x="381000" y="690282"/>
            <a:ext cx="8534400" cy="68131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800" b="1" dirty="0">
                <a:solidFill>
                  <a:srgbClr val="4708C4"/>
                </a:solidFill>
                <a:latin typeface="Preeti" pitchFamily="2" charset="0"/>
                <a:cs typeface="Kalimati" panose="00000400000000000000" pitchFamily="2"/>
              </a:rPr>
              <a:t>क्षेत्रफल लिनुपर्ने बालीहरु</a:t>
            </a:r>
            <a:endParaRPr lang="en-US" sz="2800" b="1" dirty="0">
              <a:solidFill>
                <a:srgbClr val="4708C4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7C7D2CF-FF62-46AF-9D7E-6D6FF5C33C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676" y="1371599"/>
            <a:ext cx="8928583" cy="5029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2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9">
            <a:extLst>
              <a:ext uri="{FF2B5EF4-FFF2-40B4-BE49-F238E27FC236}">
                <a16:creationId xmlns:a16="http://schemas.microsoft.com/office/drawing/2014/main" xmlns="" id="{CD30FC7A-7B08-4CD0-AD2C-0D133CC0E107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24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5EAA076-483F-4916-BF64-295F9BAF4123}"/>
              </a:ext>
            </a:extLst>
          </p:cNvPr>
          <p:cNvSpPr/>
          <p:nvPr/>
        </p:nvSpPr>
        <p:spPr>
          <a:xfrm>
            <a:off x="381000" y="690282"/>
            <a:ext cx="8534400" cy="68131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800" b="1" dirty="0">
                <a:solidFill>
                  <a:srgbClr val="4708C4"/>
                </a:solidFill>
                <a:latin typeface="Preeti" pitchFamily="2" charset="0"/>
                <a:cs typeface="Kalimati" panose="00000400000000000000" pitchFamily="2"/>
              </a:rPr>
              <a:t>क्षेत्रफल लिनुपर्ने बालीहरु</a:t>
            </a:r>
            <a:endParaRPr lang="en-US" sz="2800" b="1" dirty="0">
              <a:solidFill>
                <a:srgbClr val="4708C4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D8ED283-7030-4D12-9C1D-AA99231B28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85" y="1366837"/>
            <a:ext cx="8966579" cy="4881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84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800" smtClean="0">
                <a:latin typeface="Fontasy Himali" pitchFamily="82" charset="0"/>
              </a:rPr>
              <a:pPr/>
              <a:t>25</a:t>
            </a:fld>
            <a:endParaRPr lang="en-US" sz="1800" dirty="0">
              <a:latin typeface="Fontasy Himali" pitchFamily="8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2521" y="1524000"/>
            <a:ext cx="3505200" cy="4708981"/>
          </a:xfrm>
          <a:prstGeom prst="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e-NP" sz="2400" b="1" u="sng" dirty="0" smtClean="0">
                <a:solidFill>
                  <a:srgbClr val="0070C0"/>
                </a:solidFill>
                <a:cs typeface="Kalimati" pitchFamily="2"/>
              </a:rPr>
              <a:t>तरकारी बाली</a:t>
            </a:r>
          </a:p>
          <a:p>
            <a:pPr>
              <a:lnSpc>
                <a:spcPct val="150000"/>
              </a:lnSpc>
            </a:pPr>
            <a:r>
              <a:rPr lang="ne-NP" sz="2200" b="1" dirty="0" smtClean="0">
                <a:cs typeface="Kalimati" pitchFamily="2"/>
              </a:rPr>
              <a:t>४७. काउली</a:t>
            </a:r>
            <a:r>
              <a:rPr lang="en-US" sz="2200" b="1" dirty="0" smtClean="0">
                <a:cs typeface="Kalimati" pitchFamily="2"/>
              </a:rPr>
              <a:t>/</a:t>
            </a:r>
            <a:r>
              <a:rPr lang="ne-NP" sz="2200" b="1" dirty="0" smtClean="0">
                <a:cs typeface="Kalimati" pitchFamily="2"/>
              </a:rPr>
              <a:t>फूलगोभी</a:t>
            </a:r>
          </a:p>
          <a:p>
            <a:pPr>
              <a:lnSpc>
                <a:spcPct val="150000"/>
              </a:lnSpc>
            </a:pPr>
            <a:r>
              <a:rPr lang="ne-NP" sz="2200" b="1" dirty="0" smtClean="0">
                <a:cs typeface="Kalimati" pitchFamily="2"/>
              </a:rPr>
              <a:t>४८</a:t>
            </a:r>
            <a:r>
              <a:rPr lang="ne-NP" sz="2200" b="1" dirty="0">
                <a:cs typeface="Kalimati" pitchFamily="2"/>
              </a:rPr>
              <a:t>. </a:t>
            </a:r>
            <a:r>
              <a:rPr lang="ne-NP" sz="2200" b="1" dirty="0" smtClean="0">
                <a:cs typeface="Kalimati" pitchFamily="2"/>
              </a:rPr>
              <a:t>बन्दा/पातगोभी</a:t>
            </a:r>
          </a:p>
          <a:p>
            <a:pPr>
              <a:lnSpc>
                <a:spcPct val="150000"/>
              </a:lnSpc>
            </a:pPr>
            <a:r>
              <a:rPr lang="ne-NP" sz="2200" b="1" dirty="0" smtClean="0">
                <a:cs typeface="Kalimati" pitchFamily="2"/>
              </a:rPr>
              <a:t>४९</a:t>
            </a:r>
            <a:r>
              <a:rPr lang="ne-NP" sz="2200" b="1" dirty="0">
                <a:cs typeface="Kalimati" pitchFamily="2"/>
              </a:rPr>
              <a:t>. </a:t>
            </a:r>
            <a:r>
              <a:rPr lang="ne-NP" sz="2200" b="1" dirty="0" smtClean="0">
                <a:cs typeface="Kalimati" pitchFamily="2"/>
              </a:rPr>
              <a:t>गोलभेडा/टनाटर</a:t>
            </a:r>
          </a:p>
          <a:p>
            <a:pPr>
              <a:lnSpc>
                <a:spcPct val="150000"/>
              </a:lnSpc>
            </a:pPr>
            <a:r>
              <a:rPr lang="ne-NP" sz="2200" b="1" dirty="0" smtClean="0">
                <a:cs typeface="Kalimati" pitchFamily="2"/>
              </a:rPr>
              <a:t>५०</a:t>
            </a:r>
            <a:r>
              <a:rPr lang="ne-NP" sz="2200" b="1" dirty="0">
                <a:cs typeface="Kalimati" pitchFamily="2"/>
              </a:rPr>
              <a:t>. </a:t>
            </a:r>
            <a:r>
              <a:rPr lang="ne-NP" sz="2200" b="1" dirty="0" smtClean="0">
                <a:cs typeface="Kalimati" pitchFamily="2"/>
              </a:rPr>
              <a:t>भन्टा/बैगन</a:t>
            </a:r>
          </a:p>
          <a:p>
            <a:pPr>
              <a:lnSpc>
                <a:spcPct val="150000"/>
              </a:lnSpc>
            </a:pPr>
            <a:r>
              <a:rPr lang="ne-NP" sz="2200" b="1" dirty="0" smtClean="0">
                <a:cs typeface="Kalimati" pitchFamily="2"/>
              </a:rPr>
              <a:t>५१. करेलो</a:t>
            </a:r>
          </a:p>
          <a:p>
            <a:pPr>
              <a:lnSpc>
                <a:spcPct val="150000"/>
              </a:lnSpc>
            </a:pPr>
            <a:r>
              <a:rPr lang="ne-NP" sz="2200" b="1" dirty="0" smtClean="0">
                <a:cs typeface="Kalimati" pitchFamily="2"/>
              </a:rPr>
              <a:t>५२</a:t>
            </a:r>
            <a:r>
              <a:rPr lang="ne-NP" sz="2200" b="1" dirty="0">
                <a:cs typeface="Kalimati" pitchFamily="2"/>
              </a:rPr>
              <a:t>. </a:t>
            </a:r>
            <a:r>
              <a:rPr lang="ne-NP" sz="2200" b="1" dirty="0" smtClean="0">
                <a:cs typeface="Kalimati" pitchFamily="2"/>
              </a:rPr>
              <a:t>भिंन्डी/रामतोरीयाँ</a:t>
            </a:r>
          </a:p>
          <a:p>
            <a:pPr>
              <a:lnSpc>
                <a:spcPct val="150000"/>
              </a:lnSpc>
            </a:pPr>
            <a:r>
              <a:rPr lang="ne-NP" sz="2200" b="1" dirty="0" smtClean="0">
                <a:cs typeface="Kalimati" pitchFamily="2"/>
              </a:rPr>
              <a:t>५३</a:t>
            </a:r>
            <a:r>
              <a:rPr lang="ne-NP" sz="2200" b="1" dirty="0">
                <a:cs typeface="Kalimati" pitchFamily="2"/>
              </a:rPr>
              <a:t>. </a:t>
            </a:r>
            <a:r>
              <a:rPr lang="ne-NP" sz="2200" b="1" dirty="0" smtClean="0">
                <a:cs typeface="Kalimati" pitchFamily="2"/>
              </a:rPr>
              <a:t>भिँडे/माछा खुर्सानी</a:t>
            </a:r>
          </a:p>
          <a:p>
            <a:pPr>
              <a:lnSpc>
                <a:spcPct val="150000"/>
              </a:lnSpc>
            </a:pPr>
            <a:r>
              <a:rPr lang="ne-NP" sz="2200" b="1" dirty="0" smtClean="0">
                <a:cs typeface="Kalimati" pitchFamily="2"/>
              </a:rPr>
              <a:t>५४. काँक्रो</a:t>
            </a:r>
          </a:p>
        </p:txBody>
      </p:sp>
      <p:sp>
        <p:nvSpPr>
          <p:cNvPr id="6" name="Rectangle 5"/>
          <p:cNvSpPr/>
          <p:nvPr/>
        </p:nvSpPr>
        <p:spPr>
          <a:xfrm>
            <a:off x="4976037" y="1600200"/>
            <a:ext cx="3352800" cy="4708981"/>
          </a:xfrm>
          <a:prstGeom prst="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e-NP" sz="2400" b="1" u="sng" dirty="0">
                <a:solidFill>
                  <a:srgbClr val="0070C0"/>
                </a:solidFill>
                <a:cs typeface="Kalimati" pitchFamily="2"/>
              </a:rPr>
              <a:t>तरकारी </a:t>
            </a:r>
            <a:r>
              <a:rPr lang="ne-NP" sz="2400" b="1" u="sng" dirty="0" smtClean="0">
                <a:solidFill>
                  <a:srgbClr val="0070C0"/>
                </a:solidFill>
                <a:cs typeface="Kalimati" pitchFamily="2"/>
              </a:rPr>
              <a:t>बाली...</a:t>
            </a:r>
            <a:endParaRPr lang="en-US" sz="2400" b="1" u="sng" dirty="0" smtClean="0">
              <a:solidFill>
                <a:srgbClr val="0070C0"/>
              </a:solidFill>
              <a:cs typeface="Kalimati" pitchFamily="2"/>
            </a:endParaRPr>
          </a:p>
          <a:p>
            <a:pPr>
              <a:lnSpc>
                <a:spcPct val="150000"/>
              </a:lnSpc>
            </a:pPr>
            <a:r>
              <a:rPr lang="ne-NP" sz="2200" b="1" dirty="0">
                <a:cs typeface="Kalimati" pitchFamily="2"/>
              </a:rPr>
              <a:t>५५. फर्सी</a:t>
            </a:r>
          </a:p>
          <a:p>
            <a:pPr>
              <a:lnSpc>
                <a:spcPct val="150000"/>
              </a:lnSpc>
            </a:pPr>
            <a:r>
              <a:rPr lang="ne-NP" sz="2200" b="1" dirty="0">
                <a:cs typeface="Kalimati" pitchFamily="2"/>
              </a:rPr>
              <a:t>५६. लौका</a:t>
            </a:r>
          </a:p>
          <a:p>
            <a:pPr>
              <a:lnSpc>
                <a:spcPct val="150000"/>
              </a:lnSpc>
            </a:pPr>
            <a:r>
              <a:rPr lang="ne-NP" sz="2200" b="1" dirty="0">
                <a:cs typeface="Kalimati" pitchFamily="2"/>
              </a:rPr>
              <a:t>५७. </a:t>
            </a:r>
            <a:r>
              <a:rPr lang="ne-NP" sz="2200" b="1" dirty="0" smtClean="0">
                <a:cs typeface="Kalimati" pitchFamily="2"/>
              </a:rPr>
              <a:t>घिरौंला/तिरही</a:t>
            </a:r>
          </a:p>
          <a:p>
            <a:pPr>
              <a:lnSpc>
                <a:spcPct val="150000"/>
              </a:lnSpc>
            </a:pPr>
            <a:r>
              <a:rPr lang="ne-NP" sz="2200" b="1" dirty="0" smtClean="0">
                <a:cs typeface="Kalimati" pitchFamily="2"/>
              </a:rPr>
              <a:t>५८</a:t>
            </a:r>
            <a:r>
              <a:rPr lang="ne-NP" sz="2200" b="1" dirty="0">
                <a:cs typeface="Kalimati" pitchFamily="2"/>
              </a:rPr>
              <a:t>. इस्कुस</a:t>
            </a:r>
          </a:p>
          <a:p>
            <a:pPr>
              <a:lnSpc>
                <a:spcPct val="150000"/>
              </a:lnSpc>
            </a:pPr>
            <a:r>
              <a:rPr lang="ne-NP" sz="2200" b="1" dirty="0">
                <a:cs typeface="Kalimati" pitchFamily="2"/>
              </a:rPr>
              <a:t>५९. परवर</a:t>
            </a:r>
          </a:p>
          <a:p>
            <a:pPr>
              <a:lnSpc>
                <a:spcPct val="150000"/>
              </a:lnSpc>
            </a:pPr>
            <a:r>
              <a:rPr lang="ne-NP" sz="2200" b="1" dirty="0">
                <a:cs typeface="Kalimati" pitchFamily="2"/>
              </a:rPr>
              <a:t>६०. हरियो सिमी</a:t>
            </a:r>
          </a:p>
          <a:p>
            <a:pPr>
              <a:lnSpc>
                <a:spcPct val="150000"/>
              </a:lnSpc>
            </a:pPr>
            <a:r>
              <a:rPr lang="ne-NP" sz="2200" b="1" dirty="0" smtClean="0">
                <a:cs typeface="Kalimati" pitchFamily="2"/>
              </a:rPr>
              <a:t>६१. </a:t>
            </a:r>
            <a:r>
              <a:rPr lang="ne-NP" sz="2200" b="1" dirty="0">
                <a:cs typeface="Kalimati" pitchFamily="2"/>
              </a:rPr>
              <a:t>बोडी</a:t>
            </a:r>
          </a:p>
          <a:p>
            <a:pPr>
              <a:lnSpc>
                <a:spcPct val="150000"/>
              </a:lnSpc>
            </a:pPr>
            <a:r>
              <a:rPr lang="ne-NP" sz="2200" b="1" dirty="0" smtClean="0">
                <a:cs typeface="Kalimati" pitchFamily="2"/>
              </a:rPr>
              <a:t>६२. ब्रोकाउली</a:t>
            </a:r>
            <a:endParaRPr lang="ne-NP" sz="2200" b="1" dirty="0">
              <a:cs typeface="Kalimati" pitchFamily="2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5EAA076-483F-4916-BF64-295F9BAF4123}"/>
              </a:ext>
            </a:extLst>
          </p:cNvPr>
          <p:cNvSpPr/>
          <p:nvPr/>
        </p:nvSpPr>
        <p:spPr>
          <a:xfrm>
            <a:off x="381000" y="690282"/>
            <a:ext cx="8534400" cy="68131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800" b="1" dirty="0">
                <a:solidFill>
                  <a:srgbClr val="4708C4"/>
                </a:solidFill>
                <a:latin typeface="Preeti" pitchFamily="2" charset="0"/>
                <a:cs typeface="Kalimati" panose="00000400000000000000" pitchFamily="2"/>
              </a:rPr>
              <a:t>क्षेत्रफल लिनुपर्ने बालीहरु</a:t>
            </a:r>
            <a:endParaRPr lang="en-US" sz="2800" b="1" dirty="0">
              <a:solidFill>
                <a:srgbClr val="4708C4"/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50259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800" smtClean="0">
                <a:latin typeface="Fontasy Himali" pitchFamily="82" charset="0"/>
              </a:rPr>
              <a:pPr/>
              <a:t>26</a:t>
            </a:fld>
            <a:endParaRPr lang="en-US" sz="1800" dirty="0">
              <a:latin typeface="Fontasy Himali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524000"/>
            <a:ext cx="3505200" cy="3970318"/>
          </a:xfrm>
          <a:prstGeom prst="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e-NP" sz="2800" b="1" u="sng" dirty="0" smtClean="0">
                <a:solidFill>
                  <a:srgbClr val="0070C0"/>
                </a:solidFill>
                <a:cs typeface="Kalimati" pitchFamily="2"/>
              </a:rPr>
              <a:t>तरकारी बाली...</a:t>
            </a:r>
          </a:p>
          <a:p>
            <a:pPr>
              <a:lnSpc>
                <a:spcPct val="150000"/>
              </a:lnSpc>
            </a:pPr>
            <a:r>
              <a:rPr lang="ne-NP" sz="2400" b="1" dirty="0">
                <a:cs typeface="Kalimati" pitchFamily="2"/>
              </a:rPr>
              <a:t>६३. हरियो साग</a:t>
            </a:r>
          </a:p>
          <a:p>
            <a:pPr>
              <a:lnSpc>
                <a:spcPct val="150000"/>
              </a:lnSpc>
            </a:pPr>
            <a:r>
              <a:rPr lang="ne-NP" sz="2400" b="1" dirty="0">
                <a:cs typeface="Kalimati" pitchFamily="2"/>
              </a:rPr>
              <a:t>६४. मूला</a:t>
            </a:r>
          </a:p>
          <a:p>
            <a:pPr>
              <a:lnSpc>
                <a:spcPct val="150000"/>
              </a:lnSpc>
            </a:pPr>
            <a:r>
              <a:rPr lang="ne-NP" sz="2400" b="1" dirty="0">
                <a:cs typeface="Kalimati" pitchFamily="2"/>
              </a:rPr>
              <a:t>६५. गाजर</a:t>
            </a:r>
          </a:p>
          <a:p>
            <a:pPr>
              <a:lnSpc>
                <a:spcPct val="150000"/>
              </a:lnSpc>
            </a:pPr>
            <a:r>
              <a:rPr lang="ne-NP" sz="2400" b="1" dirty="0">
                <a:cs typeface="Kalimati" pitchFamily="2"/>
              </a:rPr>
              <a:t>६६. अन्य </a:t>
            </a:r>
            <a:r>
              <a:rPr lang="ne-NP" sz="2400" b="1" dirty="0" smtClean="0">
                <a:cs typeface="Kalimati" pitchFamily="2"/>
              </a:rPr>
              <a:t>तरकारी </a:t>
            </a:r>
            <a:r>
              <a:rPr lang="ne-NP" sz="2200" b="1" i="1" dirty="0" smtClean="0">
                <a:solidFill>
                  <a:srgbClr val="7030A0"/>
                </a:solidFill>
                <a:cs typeface="Kalimati" pitchFamily="2"/>
              </a:rPr>
              <a:t>(जस्तै च्याउ)</a:t>
            </a:r>
            <a:endParaRPr lang="ne-NP" sz="2200" b="1" i="1" dirty="0">
              <a:solidFill>
                <a:srgbClr val="7030A0"/>
              </a:solidFill>
              <a:cs typeface="Kalimati" pitchFamily="2"/>
            </a:endParaRPr>
          </a:p>
          <a:p>
            <a:pPr>
              <a:lnSpc>
                <a:spcPct val="150000"/>
              </a:lnSpc>
            </a:pPr>
            <a:endParaRPr lang="ne-NP" sz="2200" b="1" dirty="0" smtClean="0">
              <a:cs typeface="Kalimati" pitchFamily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1676400"/>
            <a:ext cx="4572000" cy="2862322"/>
          </a:xfrm>
          <a:prstGeom prst="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e-NP" sz="2800" b="1" u="sng" dirty="0">
                <a:solidFill>
                  <a:srgbClr val="0070C0"/>
                </a:solidFill>
                <a:cs typeface="Kalimati" pitchFamily="2"/>
              </a:rPr>
              <a:t>अन्य अस्थायी बालीहरु</a:t>
            </a:r>
          </a:p>
          <a:p>
            <a:pPr>
              <a:lnSpc>
                <a:spcPct val="150000"/>
              </a:lnSpc>
            </a:pPr>
            <a:r>
              <a:rPr lang="ne-NP" sz="2400" b="1" dirty="0">
                <a:cs typeface="Kalimati" pitchFamily="2"/>
              </a:rPr>
              <a:t>६७. भुँई घाँस</a:t>
            </a:r>
          </a:p>
          <a:p>
            <a:pPr>
              <a:lnSpc>
                <a:spcPct val="150000"/>
              </a:lnSpc>
            </a:pPr>
            <a:r>
              <a:rPr lang="ne-NP" sz="2400" b="1" dirty="0">
                <a:cs typeface="Kalimati" pitchFamily="2"/>
              </a:rPr>
              <a:t>६८. अन्य अस्थायी </a:t>
            </a:r>
            <a:r>
              <a:rPr lang="ne-NP" sz="2400" b="1" dirty="0" smtClean="0">
                <a:cs typeface="Kalimati" pitchFamily="2"/>
              </a:rPr>
              <a:t>बाली </a:t>
            </a:r>
            <a:r>
              <a:rPr lang="ne-NP" sz="2200" b="1" i="1" dirty="0" smtClean="0">
                <a:solidFill>
                  <a:srgbClr val="7030A0"/>
                </a:solidFill>
                <a:cs typeface="Kalimati" pitchFamily="2"/>
              </a:rPr>
              <a:t>(जस्तै अस्थायी प्रकृतिका फूल तथा फूलका नर्सरी)</a:t>
            </a:r>
            <a:endParaRPr lang="ne-NP" sz="2200" b="1" i="1" dirty="0">
              <a:solidFill>
                <a:srgbClr val="7030A0"/>
              </a:solidFill>
              <a:cs typeface="Kalimati" pitchFamily="2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5EAA076-483F-4916-BF64-295F9BAF4123}"/>
              </a:ext>
            </a:extLst>
          </p:cNvPr>
          <p:cNvSpPr/>
          <p:nvPr/>
        </p:nvSpPr>
        <p:spPr>
          <a:xfrm>
            <a:off x="381000" y="690282"/>
            <a:ext cx="8534400" cy="68131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800" b="1" dirty="0">
                <a:solidFill>
                  <a:srgbClr val="4708C4"/>
                </a:solidFill>
                <a:latin typeface="Preeti" pitchFamily="2" charset="0"/>
                <a:cs typeface="Kalimati" panose="00000400000000000000" pitchFamily="2"/>
              </a:rPr>
              <a:t>क्षेत्रफल लिनुपर्ने बालीहरु</a:t>
            </a:r>
            <a:endParaRPr lang="en-US" sz="2800" b="1" dirty="0">
              <a:solidFill>
                <a:srgbClr val="4708C4"/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934011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62174" y="685800"/>
            <a:ext cx="8629426" cy="685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e-NP" sz="2600" b="1" dirty="0" smtClean="0">
                <a:solidFill>
                  <a:srgbClr val="4708C4"/>
                </a:solidFill>
                <a:latin typeface="Preeti" pitchFamily="2" charset="0"/>
                <a:cs typeface="Kalimati" panose="00000400000000000000" pitchFamily="2"/>
              </a:rPr>
              <a:t>क्षेत्रफलका साथै उत्पादन पनि लिनुपर्ने </a:t>
            </a:r>
            <a:r>
              <a:rPr lang="ne-NP" sz="2600" b="1" dirty="0">
                <a:solidFill>
                  <a:srgbClr val="4708C4"/>
                </a:solidFill>
                <a:latin typeface="Preeti" pitchFamily="2" charset="0"/>
                <a:cs typeface="Kalimati" panose="00000400000000000000" pitchFamily="2"/>
              </a:rPr>
              <a:t>अस्थायी बाली बालीहरु </a:t>
            </a:r>
            <a:endParaRPr lang="en-US" sz="2600" b="1" dirty="0">
              <a:solidFill>
                <a:srgbClr val="4708C4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6" name="Slide Number Placeholder 19">
            <a:extLst>
              <a:ext uri="{FF2B5EF4-FFF2-40B4-BE49-F238E27FC236}">
                <a16:creationId xmlns:a16="http://schemas.microsoft.com/office/drawing/2014/main" xmlns="" id="{C8612C8B-0FBE-44DB-8AD7-CB9807974F6A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27</a:t>
            </a:fld>
            <a:endParaRPr lang="en-US" dirty="0">
              <a:latin typeface="Fontasy Himali" panose="04020500000000000000" pitchFamily="8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98CB12E5-8B06-4213-9F03-1FDD870FDB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619250"/>
            <a:ext cx="7904797" cy="519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5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1383475"/>
            <a:ext cx="49720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e-NP" sz="60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छलफल तथा प्रश्नोत्तर</a:t>
            </a:r>
            <a:endParaRPr lang="en-US" sz="6000" b="1" dirty="0">
              <a:solidFill>
                <a:srgbClr val="142DAC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39088" y="6477616"/>
            <a:ext cx="462206" cy="304184"/>
          </a:xfrm>
        </p:spPr>
        <p:txBody>
          <a:bodyPr/>
          <a:lstStyle/>
          <a:p>
            <a:pPr algn="ctr"/>
            <a:fld id="{26402401-4522-4C0F-A737-197EB07E49FF}" type="slidenum">
              <a:rPr lang="en-US" sz="1350">
                <a:latin typeface="Fontasy Himali" panose="04020500000000000000" pitchFamily="82" charset="0"/>
              </a:rPr>
              <a:pPr algn="ctr"/>
              <a:t>28</a:t>
            </a:fld>
            <a:endParaRPr lang="en-US" sz="1350" dirty="0">
              <a:latin typeface="Fontasy Himali" panose="04020500000000000000" pitchFamily="82" charset="0"/>
            </a:endParaRPr>
          </a:p>
        </p:txBody>
      </p:sp>
      <p:pic>
        <p:nvPicPr>
          <p:cNvPr id="6" name="Picture 2" descr="These mistakes can ruin your chances at group discussions | TJinsite">
            <a:extLst>
              <a:ext uri="{FF2B5EF4-FFF2-40B4-BE49-F238E27FC236}">
                <a16:creationId xmlns:a16="http://schemas.microsoft.com/office/drawing/2014/main" xmlns="" id="{2BCE8F1F-0906-4CC4-BEC1-2BBEFB403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403" y="2938578"/>
            <a:ext cx="4488891" cy="261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tay smart in GROUP DISCUSSION | Sri Sharda Group of Institutions | Best  MBA BBA BCA College in Lucknow">
            <a:extLst>
              <a:ext uri="{FF2B5EF4-FFF2-40B4-BE49-F238E27FC236}">
                <a16:creationId xmlns:a16="http://schemas.microsoft.com/office/drawing/2014/main" xmlns="" id="{4152F302-23F6-433F-B5ED-B2909E2EE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09" y="2940489"/>
            <a:ext cx="4140939" cy="260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BCDB3D78-BB87-40A8-B040-338296628C75}"/>
              </a:ext>
            </a:extLst>
          </p:cNvPr>
          <p:cNvSpPr/>
          <p:nvPr/>
        </p:nvSpPr>
        <p:spPr>
          <a:xfrm>
            <a:off x="5435454" y="1492222"/>
            <a:ext cx="3297952" cy="1459646"/>
          </a:xfrm>
          <a:prstGeom prst="roundRect">
            <a:avLst>
              <a:gd name="adj" fmla="val 10000"/>
            </a:avLst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6092" t="-76999" r="-39126" b="-76999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09223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9"/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29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685801"/>
            <a:ext cx="9144000" cy="8790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b="1" dirty="0">
                <a:solidFill>
                  <a:srgbClr val="002060"/>
                </a:solidFill>
                <a:cs typeface="Kalimati" pitchFamily="2"/>
              </a:rPr>
              <a:t>पुनरावलोकनका लागि प्रश्न</a:t>
            </a:r>
            <a:endParaRPr lang="hi-IN" b="1" dirty="0">
              <a:solidFill>
                <a:srgbClr val="002060"/>
              </a:solidFill>
              <a:cs typeface="Kalimati" pitchFamily="2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ne-NP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1353026"/>
            <a:ext cx="84582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ts val="600"/>
              </a:spcBef>
            </a:pP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प्रश्न १ </a:t>
            </a: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अस्थायी बाली भनेको के हो </a:t>
            </a: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?</a:t>
            </a:r>
            <a:endParaRPr lang="en-US" sz="2400" dirty="0" smtClean="0">
              <a:solidFill>
                <a:prstClr val="black"/>
              </a:solidFill>
              <a:latin typeface="Preeti" pitchFamily="2" charset="0"/>
              <a:cs typeface="Kalimati" pitchFamily="2"/>
            </a:endParaRPr>
          </a:p>
          <a:p>
            <a:pPr lvl="0">
              <a:lnSpc>
                <a:spcPct val="150000"/>
              </a:lnSpc>
              <a:spcBef>
                <a:spcPts val="600"/>
              </a:spcBef>
            </a:pP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प्रश्न </a:t>
            </a:r>
            <a:r>
              <a:rPr lang="ne-NP" sz="2400" dirty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२</a:t>
            </a: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 </a:t>
            </a:r>
            <a:r>
              <a:rPr lang="ne-NP" sz="2400" dirty="0" smtClean="0">
                <a:latin typeface="Preeti" pitchFamily="2" charset="0"/>
                <a:cs typeface="Kalimati" panose="00000400000000000000" pitchFamily="2"/>
              </a:rPr>
              <a:t>कुन-कुन </a:t>
            </a: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अस्थायी </a:t>
            </a:r>
            <a:r>
              <a:rPr lang="ne-NP" sz="2400" dirty="0" smtClean="0">
                <a:latin typeface="Preeti" pitchFamily="2" charset="0"/>
                <a:cs typeface="Kalimati" panose="00000400000000000000" pitchFamily="2"/>
              </a:rPr>
              <a:t>बालीको </a:t>
            </a: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उत्पादन </a:t>
            </a:r>
            <a:r>
              <a:rPr lang="ne-NP" sz="2400" dirty="0" smtClean="0">
                <a:latin typeface="Preeti" pitchFamily="2" charset="0"/>
                <a:cs typeface="Kalimati" panose="00000400000000000000" pitchFamily="2"/>
              </a:rPr>
              <a:t>लिने</a:t>
            </a: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?</a:t>
            </a:r>
          </a:p>
          <a:p>
            <a:pPr lvl="0">
              <a:lnSpc>
                <a:spcPct val="150000"/>
              </a:lnSpc>
              <a:spcBef>
                <a:spcPts val="600"/>
              </a:spcBef>
            </a:pPr>
            <a:r>
              <a:rPr lang="ne-NP" sz="2400" dirty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प्रश्न </a:t>
            </a: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३ कन्दमूल बालीमा के-के पर्दछन?</a:t>
            </a:r>
          </a:p>
          <a:p>
            <a:pPr lvl="0">
              <a:lnSpc>
                <a:spcPct val="150000"/>
              </a:lnSpc>
              <a:spcBef>
                <a:spcPts val="600"/>
              </a:spcBef>
            </a:pPr>
            <a:r>
              <a:rPr lang="ne-NP" sz="2400" dirty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प्रश्न </a:t>
            </a: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४ नगदे </a:t>
            </a:r>
            <a:r>
              <a:rPr lang="ne-NP" sz="2400" dirty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बालीमा के-के पर्दछन?</a:t>
            </a:r>
          </a:p>
          <a:p>
            <a:pPr lvl="0">
              <a:lnSpc>
                <a:spcPct val="150000"/>
              </a:lnSpc>
              <a:spcBef>
                <a:spcPts val="600"/>
              </a:spcBef>
            </a:pPr>
            <a:r>
              <a:rPr lang="ne-NP" sz="2400" dirty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प्रश्न ५</a:t>
            </a: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 यदि </a:t>
            </a:r>
            <a:r>
              <a:rPr lang="ne-NP" sz="2400" dirty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कुनै कित्तामा सन्दर्भ वर्ष भित्र अस्थायी बाली लगाइएको छैन भने </a:t>
            </a: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के गर्ने?</a:t>
            </a:r>
            <a:endParaRPr lang="ne-NP" sz="2400" dirty="0">
              <a:solidFill>
                <a:prstClr val="black"/>
              </a:solidFill>
              <a:latin typeface="Preeti" pitchFamily="2" charset="0"/>
              <a:cs typeface="Kalimati" pitchFamily="2"/>
            </a:endParaRPr>
          </a:p>
          <a:p>
            <a:pPr lvl="0">
              <a:lnSpc>
                <a:spcPct val="150000"/>
              </a:lnSpc>
              <a:spcBef>
                <a:spcPts val="600"/>
              </a:spcBef>
            </a:pPr>
            <a:endParaRPr lang="ne-NP" sz="2400" dirty="0">
              <a:solidFill>
                <a:prstClr val="black"/>
              </a:solidFill>
              <a:latin typeface="Preeti" pitchFamily="2" charset="0"/>
              <a:cs typeface="Kalimati" pitchFamily="2"/>
            </a:endParaRPr>
          </a:p>
          <a:p>
            <a:pPr lvl="0">
              <a:lnSpc>
                <a:spcPct val="150000"/>
              </a:lnSpc>
              <a:spcBef>
                <a:spcPts val="600"/>
              </a:spcBef>
            </a:pPr>
            <a:endParaRPr lang="ne-NP" sz="2400" dirty="0">
              <a:solidFill>
                <a:prstClr val="black"/>
              </a:solidFill>
              <a:latin typeface="Preeti" pitchFamily="2" charset="0"/>
              <a:cs typeface="Kalimati" pitchFamily="2"/>
            </a:endParaRPr>
          </a:p>
          <a:p>
            <a:pPr lvl="0">
              <a:lnSpc>
                <a:spcPct val="150000"/>
              </a:lnSpc>
              <a:spcBef>
                <a:spcPts val="600"/>
              </a:spcBef>
            </a:pPr>
            <a:endParaRPr lang="ne-NP" sz="2400" dirty="0">
              <a:solidFill>
                <a:prstClr val="black"/>
              </a:solidFill>
              <a:latin typeface="Preeti" pitchFamily="2" charset="0"/>
              <a:cs typeface="Kalimati" pitchFamily="2"/>
            </a:endParaRPr>
          </a:p>
          <a:p>
            <a:pPr lvl="0">
              <a:lnSpc>
                <a:spcPct val="150000"/>
              </a:lnSpc>
              <a:spcBef>
                <a:spcPts val="600"/>
              </a:spcBef>
            </a:pPr>
            <a:endParaRPr lang="ne-NP" sz="2400" dirty="0">
              <a:cs typeface="Kalimat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71565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75" y="1447800"/>
            <a:ext cx="8687125" cy="234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ounded Rectangular Callout 6"/>
          <p:cNvSpPr/>
          <p:nvPr/>
        </p:nvSpPr>
        <p:spPr>
          <a:xfrm>
            <a:off x="76200" y="3919071"/>
            <a:ext cx="8991599" cy="2832100"/>
          </a:xfrm>
          <a:prstGeom prst="wedgeRoundRectCallout">
            <a:avLst>
              <a:gd name="adj1" fmla="val -23567"/>
              <a:gd name="adj2" fmla="val -50931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यो प्रश्नको तालिकामा अस्थायी (मौसमी) बाली लागेको बालीको नाम, रोपिएको क्षेत्रफल र </a:t>
            </a:r>
            <a:r>
              <a:rPr lang="ne-NP" sz="2000" b="1" dirty="0">
                <a:solidFill>
                  <a:srgbClr val="7030A0"/>
                </a:solidFill>
                <a:latin typeface="Preeti" pitchFamily="2" charset="0"/>
                <a:cs typeface="Kalimati" panose="00000400000000000000" pitchFamily="2"/>
              </a:rPr>
              <a:t>प्रमुख आठ अस्थायी बाली </a:t>
            </a:r>
            <a:r>
              <a:rPr lang="ne-NP" sz="2000" b="1" dirty="0">
                <a:solidFill>
                  <a:srgbClr val="0070C0"/>
                </a:solidFill>
                <a:latin typeface="Preeti" pitchFamily="2" charset="0"/>
                <a:cs typeface="Kalimati" panose="00000400000000000000" pitchFamily="2"/>
              </a:rPr>
              <a:t>(धान, मकै, गहुँ, कोदो, आलु, जौ÷उवा, फापर र तोरी÷सर्स्यु) </a:t>
            </a:r>
            <a:r>
              <a:rPr lang="ne-NP" sz="2000" b="1" dirty="0">
                <a:solidFill>
                  <a:srgbClr val="7030A0"/>
                </a:solidFill>
                <a:latin typeface="Preeti" pitchFamily="2" charset="0"/>
                <a:cs typeface="Kalimati" panose="00000400000000000000" pitchFamily="2"/>
              </a:rPr>
              <a:t>को उत्पादन </a:t>
            </a: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कित्ताअनुसार उल्लेख गरिन्छ 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यहाँ पनि क्षेत्रफलको एकाइ प्रश्न नं. ३.१ मा खुलाए बमोजिमको हुनुपर्छ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यो तालिका निम्नबमोजिम भर्नुपर्छ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xmlns="" id="{BBC029E8-8230-438E-8E18-5BF422B150AA}"/>
              </a:ext>
            </a:extLst>
          </p:cNvPr>
          <p:cNvSpPr txBox="1">
            <a:spLocks/>
          </p:cNvSpPr>
          <p:nvPr/>
        </p:nvSpPr>
        <p:spPr>
          <a:xfrm>
            <a:off x="0" y="609600"/>
            <a:ext cx="9144000" cy="879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r>
              <a:rPr lang="ne-NP" sz="2800" b="1" dirty="0" smtClean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खण्ड ४.१ अस्थायी बाली</a:t>
            </a:r>
            <a:endParaRPr lang="ne-NP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6" name="Slide Number Placeholder 19">
            <a:extLst>
              <a:ext uri="{FF2B5EF4-FFF2-40B4-BE49-F238E27FC236}">
                <a16:creationId xmlns:a16="http://schemas.microsoft.com/office/drawing/2014/main" xmlns="" id="{23F44981-0AB8-46F2-B0A3-70899A8C6F44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3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85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572500" cy="2743200"/>
          </a:xfrm>
          <a:noFill/>
          <a:ln>
            <a:noFill/>
          </a:ln>
          <a:effectLst/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sz="6000" dirty="0">
                <a:solidFill>
                  <a:schemeClr val="tx2"/>
                </a:solidFill>
                <a:cs typeface="Kalimati" pitchFamily="2"/>
              </a:rPr>
              <a:t>धन्यवाद !</a:t>
            </a:r>
            <a:r>
              <a:rPr lang="ne-NP" sz="12450" dirty="0">
                <a:solidFill>
                  <a:srgbClr val="002060"/>
                </a:solidFill>
                <a:latin typeface="Preeti"/>
                <a:cs typeface="Kalimati" pitchFamily="2"/>
              </a:rPr>
              <a:t> </a:t>
            </a:r>
            <a:endParaRPr lang="en-US" sz="12450" dirty="0">
              <a:solidFill>
                <a:srgbClr val="002060"/>
              </a:solidFill>
            </a:endParaRPr>
          </a:p>
          <a:p>
            <a:pPr marL="0" indent="0" algn="ctr">
              <a:lnSpc>
                <a:spcPct val="150000"/>
              </a:lnSpc>
              <a:spcAft>
                <a:spcPts val="450"/>
              </a:spcAft>
              <a:buNone/>
            </a:pPr>
            <a:endParaRPr lang="en-US" sz="12450" dirty="0"/>
          </a:p>
          <a:p>
            <a:pPr marL="0" indent="0" algn="ctr">
              <a:buNone/>
            </a:pPr>
            <a:endParaRPr lang="en-US" sz="12450" dirty="0"/>
          </a:p>
        </p:txBody>
      </p:sp>
      <p:sp>
        <p:nvSpPr>
          <p:cNvPr id="5" name="Slide Number Placeholder 19">
            <a:extLst>
              <a:ext uri="{FF2B5EF4-FFF2-40B4-BE49-F238E27FC236}">
                <a16:creationId xmlns:a16="http://schemas.microsoft.com/office/drawing/2014/main" xmlns="" id="{C906ED90-6D25-4193-A357-B4540218F121}"/>
              </a:ext>
            </a:extLst>
          </p:cNvPr>
          <p:cNvSpPr txBox="1">
            <a:spLocks/>
          </p:cNvSpPr>
          <p:nvPr/>
        </p:nvSpPr>
        <p:spPr>
          <a:xfrm>
            <a:off x="8438197" y="6496050"/>
            <a:ext cx="705803" cy="2857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35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30</a:t>
            </a:fld>
            <a:endParaRPr lang="en-US" sz="1350" dirty="0">
              <a:latin typeface="Fontasy Himali" panose="04020500000000000000" pitchFamily="82" charset="0"/>
            </a:endParaRP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xmlns="" id="{9ADCC6DE-9B41-49CF-910E-1D1E23867D31}"/>
              </a:ext>
            </a:extLst>
          </p:cNvPr>
          <p:cNvSpPr txBox="1">
            <a:spLocks/>
          </p:cNvSpPr>
          <p:nvPr/>
        </p:nvSpPr>
        <p:spPr>
          <a:xfrm>
            <a:off x="228600" y="1467087"/>
            <a:ext cx="8686800" cy="9713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ne-NP" sz="2400" b="1" dirty="0">
                <a:solidFill>
                  <a:srgbClr val="0070C0"/>
                </a:solidFill>
                <a:cs typeface="Kalimati" pitchFamily="2"/>
              </a:rPr>
              <a:t>विस्तृत जानकारीका लागि गणना पुस्तिकाको पेज </a:t>
            </a:r>
            <a:r>
              <a:rPr lang="ne-NP" sz="2400" b="1" dirty="0" smtClean="0">
                <a:solidFill>
                  <a:srgbClr val="0070C0"/>
                </a:solidFill>
                <a:cs typeface="Kalimati" pitchFamily="2"/>
              </a:rPr>
              <a:t>४६ </a:t>
            </a:r>
            <a:r>
              <a:rPr lang="ne-NP" sz="2400" b="1" dirty="0">
                <a:solidFill>
                  <a:srgbClr val="0070C0"/>
                </a:solidFill>
                <a:cs typeface="Kalimati" pitchFamily="2"/>
              </a:rPr>
              <a:t>देखि </a:t>
            </a:r>
            <a:r>
              <a:rPr lang="ne-NP" sz="2400" b="1" dirty="0" smtClean="0">
                <a:solidFill>
                  <a:srgbClr val="0070C0"/>
                </a:solidFill>
                <a:cs typeface="Kalimati" pitchFamily="2"/>
              </a:rPr>
              <a:t>४८</a:t>
            </a:r>
            <a:r>
              <a:rPr lang="ne-NP" sz="2400" b="1" dirty="0" smtClean="0">
                <a:solidFill>
                  <a:srgbClr val="0070C0"/>
                </a:solidFill>
                <a:cs typeface="Kalimati" pitchFamily="2"/>
              </a:rPr>
              <a:t> </a:t>
            </a:r>
            <a:r>
              <a:rPr lang="ne-NP" sz="2400" b="1" dirty="0">
                <a:solidFill>
                  <a:srgbClr val="0070C0"/>
                </a:solidFill>
                <a:cs typeface="Kalimati" pitchFamily="2"/>
              </a:rPr>
              <a:t>सम्म अध्ययन गर्नुहोस् </a:t>
            </a:r>
          </a:p>
        </p:txBody>
      </p:sp>
    </p:spTree>
    <p:extLst>
      <p:ext uri="{BB962C8B-B14F-4D97-AF65-F5344CB8AC3E}">
        <p14:creationId xmlns:p14="http://schemas.microsoft.com/office/powerpoint/2010/main" val="102458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600"/>
            <a:ext cx="81534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ular Callout 8"/>
          <p:cNvSpPr/>
          <p:nvPr/>
        </p:nvSpPr>
        <p:spPr>
          <a:xfrm>
            <a:off x="1828800" y="4800600"/>
            <a:ext cx="4876800" cy="2209800"/>
          </a:xfrm>
          <a:prstGeom prst="wedgeRoundRectCallout">
            <a:avLst>
              <a:gd name="adj1" fmla="val -67284"/>
              <a:gd name="adj2" fmla="val -115254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 महलमा दिएको सङ्ख्या प्रत्येक हरफको क्रमसङ्ख्या हो, कित्ताको कोड होइन । </a:t>
            </a:r>
          </a:p>
        </p:txBody>
      </p:sp>
      <p:sp>
        <p:nvSpPr>
          <p:cNvPr id="4" name="Slide Number Placeholder 19">
            <a:extLst>
              <a:ext uri="{FF2B5EF4-FFF2-40B4-BE49-F238E27FC236}">
                <a16:creationId xmlns:a16="http://schemas.microsoft.com/office/drawing/2014/main" xmlns="" id="{F70C7BF2-4B23-48CB-A87F-F6F00FFE0A2F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4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625549" y="2057400"/>
            <a:ext cx="685800" cy="9144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67525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95105"/>
            <a:ext cx="8458199" cy="234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ular Callout 8"/>
          <p:cNvSpPr/>
          <p:nvPr/>
        </p:nvSpPr>
        <p:spPr>
          <a:xfrm>
            <a:off x="304800" y="3559436"/>
            <a:ext cx="8458200" cy="3124200"/>
          </a:xfrm>
          <a:prstGeom prst="wedgeRoundRectCallout">
            <a:avLst>
              <a:gd name="adj1" fmla="val -39663"/>
              <a:gd name="adj2" fmla="val -81542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 महलमा प्रश्न नं. ३.५ बमोजिमका प्रत्येक कित्ताहरूको नाम कित्ता कोडअनुसार मिलाएर क्रमैसँग लेख्नुपर्छ 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कुनै कित्तामा सन्दर्भ वर्षभित्र एकभन्दा बढी किसिमका अस्थायी बाली लागेको भएमा कित्ताको नाम दोहो¥याएर अर्को लहरमा लेख्नुपर्छ र सो कित्तामा लागेको प्रत्येक बालीको क्षेत्रफल लेख्नुपर्छ । </a:t>
            </a:r>
          </a:p>
        </p:txBody>
      </p:sp>
      <p:sp>
        <p:nvSpPr>
          <p:cNvPr id="4" name="Slide Number Placeholder 19">
            <a:extLst>
              <a:ext uri="{FF2B5EF4-FFF2-40B4-BE49-F238E27FC236}">
                <a16:creationId xmlns:a16="http://schemas.microsoft.com/office/drawing/2014/main" xmlns="" id="{319DB7C5-069C-41C5-AD47-23FE62A06A7C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5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990600" y="1295400"/>
            <a:ext cx="990600" cy="9144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69889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86244"/>
            <a:ext cx="8458200" cy="26427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ular Callout 5"/>
          <p:cNvSpPr/>
          <p:nvPr/>
        </p:nvSpPr>
        <p:spPr>
          <a:xfrm>
            <a:off x="76200" y="3505200"/>
            <a:ext cx="8991600" cy="3200400"/>
          </a:xfrm>
          <a:prstGeom prst="wedgeRoundRectCallout">
            <a:avLst>
              <a:gd name="adj1" fmla="val -42643"/>
              <a:gd name="adj2" fmla="val -62825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यसरी पहिलो कित्तामा लगाइएका सबै बालीको विवरण लेखिसकेपछि मात्र अर्को कित्ताको विवरण भर्न शुरु गर्नुपर्छ 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यही प्रक्रियाबाट प्रत्येक कित्ताहरूमा लगाइएका बालीको विवरण भर्दै जानुपर्छ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प्रत्येक कित्तामा अस्थायी बाली लागे नलागेको अनिवार्य रूपमा सोध्नुपर्छ, </a:t>
            </a:r>
            <a:r>
              <a:rPr lang="ne-NP" sz="2000" b="1" dirty="0">
                <a:solidFill>
                  <a:srgbClr val="0070C0"/>
                </a:solidFill>
                <a:latin typeface="Preeti" pitchFamily="2" charset="0"/>
                <a:cs typeface="Kalimati" panose="00000400000000000000" pitchFamily="2"/>
              </a:rPr>
              <a:t>यदि कुनै कित्तामा सन्दर्भ वर्ष भित्र अस्थायी बाली लगाइएको छैन भने सो कित्ताको विवरण भर्नुपर्दैन ।</a:t>
            </a:r>
            <a:endParaRPr lang="en-US" sz="2000" b="1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7" name="Slide Number Placeholder 19">
            <a:extLst>
              <a:ext uri="{FF2B5EF4-FFF2-40B4-BE49-F238E27FC236}">
                <a16:creationId xmlns:a16="http://schemas.microsoft.com/office/drawing/2014/main" xmlns="" id="{596A2595-4873-4E59-B886-EBADD49A3795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6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8" name="CustomShape 4"/>
          <p:cNvSpPr/>
          <p:nvPr/>
        </p:nvSpPr>
        <p:spPr>
          <a:xfrm>
            <a:off x="228600" y="2971800"/>
            <a:ext cx="685800" cy="4572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74378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27100"/>
            <a:ext cx="8458200" cy="23495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ular Callout 8"/>
          <p:cNvSpPr/>
          <p:nvPr/>
        </p:nvSpPr>
        <p:spPr>
          <a:xfrm>
            <a:off x="3962400" y="3505200"/>
            <a:ext cx="4038600" cy="3200400"/>
          </a:xfrm>
          <a:prstGeom prst="wedgeRoundRectCallout">
            <a:avLst>
              <a:gd name="adj1" fmla="val -88450"/>
              <a:gd name="adj2" fmla="val -75596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 महलमा महल–२ मा लेखिएका कित्ताको कोड प्रश्न ३.५ बमोजिम लेख्नुपर्दछ ।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CustomShape 4"/>
          <p:cNvSpPr/>
          <p:nvPr/>
        </p:nvSpPr>
        <p:spPr>
          <a:xfrm>
            <a:off x="2133600" y="1524000"/>
            <a:ext cx="685800" cy="9144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8843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8686800" cy="297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ular Callout 8"/>
          <p:cNvSpPr/>
          <p:nvPr/>
        </p:nvSpPr>
        <p:spPr>
          <a:xfrm>
            <a:off x="457200" y="4495799"/>
            <a:ext cx="8277447" cy="1824017"/>
          </a:xfrm>
          <a:prstGeom prst="wedgeRoundRectCallout">
            <a:avLst>
              <a:gd name="adj1" fmla="val -12447"/>
              <a:gd name="adj2" fmla="val -129206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 महलमा महल–२ मा उल्लेख भएबमोजिमका कित्तामा लगाइएको अस्थायी बालीको नाम लेख्नुपर्दछ ।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Slide Number Placeholder 19">
            <a:extLst>
              <a:ext uri="{FF2B5EF4-FFF2-40B4-BE49-F238E27FC236}">
                <a16:creationId xmlns:a16="http://schemas.microsoft.com/office/drawing/2014/main" xmlns="" id="{96E62042-C356-4DEE-908D-42E411187B9B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8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3048000" y="1752600"/>
            <a:ext cx="914400" cy="9144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12323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844480046"/>
              </p:ext>
            </p:extLst>
          </p:nvPr>
        </p:nvGraphicFramePr>
        <p:xfrm>
          <a:off x="22760" y="685800"/>
          <a:ext cx="904504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19">
            <a:extLst>
              <a:ext uri="{FF2B5EF4-FFF2-40B4-BE49-F238E27FC236}">
                <a16:creationId xmlns:a16="http://schemas.microsoft.com/office/drawing/2014/main" xmlns="" id="{8E2E13DB-1B0D-494A-9330-4D60A1DC6534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9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51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4352</TotalTime>
  <Words>1060</Words>
  <Application>Microsoft Office PowerPoint</Application>
  <PresentationFormat>On-screen Show (4:3)</PresentationFormat>
  <Paragraphs>134</Paragraphs>
  <Slides>30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राष्ट्रिय कृषिगणना २०७८ गणक तथा सुपरिवेक्षकको तालिम मितिः चैत्र २७, २०७८ जिल्ला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tsbastola</dc:creator>
  <cp:lastModifiedBy>DELL</cp:lastModifiedBy>
  <cp:revision>526</cp:revision>
  <dcterms:created xsi:type="dcterms:W3CDTF">2006-08-16T00:00:00Z</dcterms:created>
  <dcterms:modified xsi:type="dcterms:W3CDTF">2022-04-06T10:33:48Z</dcterms:modified>
</cp:coreProperties>
</file>